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16" r:id="rId3"/>
    <p:sldId id="258" r:id="rId4"/>
    <p:sldId id="363" r:id="rId5"/>
    <p:sldId id="294" r:id="rId6"/>
    <p:sldId id="341" r:id="rId7"/>
    <p:sldId id="324" r:id="rId8"/>
    <p:sldId id="325" r:id="rId9"/>
    <p:sldId id="342" r:id="rId10"/>
    <p:sldId id="326" r:id="rId11"/>
    <p:sldId id="328" r:id="rId12"/>
    <p:sldId id="359" r:id="rId13"/>
    <p:sldId id="329" r:id="rId14"/>
    <p:sldId id="352" r:id="rId15"/>
    <p:sldId id="327" r:id="rId16"/>
    <p:sldId id="333" r:id="rId17"/>
    <p:sldId id="364" r:id="rId18"/>
    <p:sldId id="334" r:id="rId19"/>
    <p:sldId id="358" r:id="rId20"/>
    <p:sldId id="335" r:id="rId21"/>
    <p:sldId id="336" r:id="rId22"/>
    <p:sldId id="337" r:id="rId23"/>
    <p:sldId id="338" r:id="rId24"/>
    <p:sldId id="339" r:id="rId25"/>
    <p:sldId id="311" r:id="rId26"/>
    <p:sldId id="318" r:id="rId27"/>
    <p:sldId id="270" r:id="rId28"/>
    <p:sldId id="272" r:id="rId29"/>
    <p:sldId id="271" r:id="rId30"/>
    <p:sldId id="313" r:id="rId31"/>
    <p:sldId id="286" r:id="rId32"/>
    <p:sldId id="315" r:id="rId33"/>
    <p:sldId id="287" r:id="rId34"/>
    <p:sldId id="312" r:id="rId35"/>
    <p:sldId id="288" r:id="rId36"/>
    <p:sldId id="289" r:id="rId37"/>
    <p:sldId id="320" r:id="rId38"/>
    <p:sldId id="319" r:id="rId39"/>
    <p:sldId id="321" r:id="rId40"/>
    <p:sldId id="357" r:id="rId41"/>
    <p:sldId id="362" r:id="rId42"/>
    <p:sldId id="356" r:id="rId43"/>
    <p:sldId id="340" r:id="rId44"/>
    <p:sldId id="310" r:id="rId45"/>
    <p:sldId id="361" r:id="rId46"/>
    <p:sldId id="344" r:id="rId47"/>
    <p:sldId id="346" r:id="rId48"/>
    <p:sldId id="347" r:id="rId49"/>
    <p:sldId id="348" r:id="rId50"/>
    <p:sldId id="349" r:id="rId51"/>
    <p:sldId id="350" r:id="rId52"/>
    <p:sldId id="351" r:id="rId53"/>
    <p:sldId id="353" r:id="rId54"/>
    <p:sldId id="343" r:id="rId55"/>
    <p:sldId id="355" r:id="rId56"/>
    <p:sldId id="345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7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2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D29C-020A-4586-9138-8AE0A21B8FF6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0C143-CB92-4C41-97FF-BC81BC821AE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0296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TODO : </a:t>
            </a:r>
            <a:r>
              <a:rPr lang="en-GB" dirty="0" err="1" smtClean="0"/>
              <a:t>remplacer</a:t>
            </a:r>
            <a:r>
              <a:rPr lang="en-GB" dirty="0" smtClean="0"/>
              <a:t> par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une</a:t>
            </a:r>
            <a:r>
              <a:rPr lang="en-GB" baseline="0" dirty="0" smtClean="0"/>
              <a:t> image avec </a:t>
            </a:r>
            <a:r>
              <a:rPr lang="en-GB" baseline="0" dirty="0" err="1" smtClean="0"/>
              <a:t>plein</a:t>
            </a:r>
            <a:r>
              <a:rPr lang="en-GB" baseline="0" dirty="0" smtClean="0"/>
              <a:t> </a:t>
            </a:r>
            <a:r>
              <a:rPr lang="en-GB" baseline="0" smtClean="0"/>
              <a:t>de cellules</a:t>
            </a:r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928-9EFF-4434-AA9E-8ABEA676E0BD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FDDD2-143C-47DC-B855-A5AE0204C0AF}" type="datetimeFigureOut">
              <a:rPr lang="en-GB" smtClean="0"/>
              <a:pPr/>
              <a:t>05/10/2016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89.tiff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ijpb/MorphoLibJ/" TargetMode="External"/><Relationship Id="rId2" Type="http://schemas.openxmlformats.org/officeDocument/2006/relationships/hyperlink" Target="http://imagej.net/MorphoLibJ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tiff"/><Relationship Id="rId5" Type="http://schemas.openxmlformats.org/officeDocument/2006/relationships/image" Target="../media/image95.png"/><Relationship Id="rId4" Type="http://schemas.openxmlformats.org/officeDocument/2006/relationships/image" Target="../media/image9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bioinformatics.oxfordjournals.org/content/early/2016/07/12/bioinformatics.btw413.abstrac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Mathematical Morphology </a:t>
            </a:r>
            <a:br>
              <a:rPr lang="en-GB" dirty="0" smtClean="0"/>
            </a:br>
            <a:r>
              <a:rPr lang="en-GB" dirty="0" smtClean="0"/>
              <a:t>for plant sciences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208912" cy="17526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David Legland, Sylvain </a:t>
            </a:r>
            <a:r>
              <a:rPr lang="en-GB" dirty="0" err="1" smtClean="0"/>
              <a:t>Prigent</a:t>
            </a:r>
            <a:r>
              <a:rPr lang="en-GB" dirty="0" smtClean="0"/>
              <a:t>, </a:t>
            </a:r>
          </a:p>
          <a:p>
            <a:r>
              <a:rPr lang="en-GB" dirty="0" smtClean="0"/>
              <a:t>Ignacio Arganda-Carreras, Philippe Andrey</a:t>
            </a:r>
          </a:p>
          <a:p>
            <a:endParaRPr lang="en-GB" dirty="0" smtClean="0"/>
          </a:p>
          <a:p>
            <a:r>
              <a:rPr lang="en-GB" dirty="0" err="1" smtClean="0"/>
              <a:t>Microscopie</a:t>
            </a:r>
            <a:r>
              <a:rPr lang="en-GB" dirty="0" smtClean="0"/>
              <a:t> </a:t>
            </a:r>
            <a:r>
              <a:rPr lang="en-GB" dirty="0" err="1" smtClean="0"/>
              <a:t>Fonctionnelle</a:t>
            </a:r>
            <a:r>
              <a:rPr lang="en-GB" dirty="0" smtClean="0"/>
              <a:t> en </a:t>
            </a:r>
            <a:r>
              <a:rPr lang="en-GB" dirty="0" err="1" smtClean="0"/>
              <a:t>Biologie</a:t>
            </a:r>
            <a:endParaRPr lang="en-GB" dirty="0" smtClean="0"/>
          </a:p>
          <a:p>
            <a:r>
              <a:rPr lang="en-GB" dirty="0" smtClean="0"/>
              <a:t>Du 30/09 au 07/10, </a:t>
            </a:r>
            <a:r>
              <a:rPr lang="en-GB" dirty="0" err="1" smtClean="0"/>
              <a:t>Seignosse</a:t>
            </a:r>
            <a:r>
              <a:rPr lang="en-GB" dirty="0" smtClean="0"/>
              <a:t>  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021288"/>
            <a:ext cx="1625263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D:\dlegland\colloques\past\2012\2012_S4G\pres\images\logos\logo_AgroParisTe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6065912"/>
            <a:ext cx="3168352" cy="792088"/>
          </a:xfrm>
          <a:prstGeom prst="rect">
            <a:avLst/>
          </a:prstGeom>
          <a:noFill/>
        </p:spPr>
      </p:pic>
      <p:pic>
        <p:nvPicPr>
          <p:cNvPr id="6" name="Picture 4" descr="D:\dlegland\colloques\past\2012\2012_S4G\pres\images\logos\logo_IJP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6021288"/>
            <a:ext cx="1568352" cy="784176"/>
          </a:xfrm>
          <a:prstGeom prst="rect">
            <a:avLst/>
          </a:prstGeom>
          <a:noFill/>
        </p:spPr>
      </p:pic>
      <p:pic>
        <p:nvPicPr>
          <p:cNvPr id="7" name="Picture 2" descr="https://upload.wikimedia.org/wikipedia/fr/thumb/5/57/UPMC_Sorbonne_Universites.svg/320px-UPMC_Sorbonne_Universites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5909096"/>
            <a:ext cx="1818259" cy="948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dilation &amp; erosion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8435280" cy="1545035"/>
          </a:xfrm>
        </p:spPr>
        <p:txBody>
          <a:bodyPr/>
          <a:lstStyle/>
          <a:p>
            <a:r>
              <a:rPr lang="en-GB" dirty="0" smtClean="0"/>
              <a:t>Dilation: compute maximum value in neighbourhood</a:t>
            </a:r>
          </a:p>
          <a:p>
            <a:r>
              <a:rPr lang="en-GB" dirty="0" smtClean="0"/>
              <a:t>Erosion: compute minimum value in neighbourhood</a:t>
            </a:r>
          </a:p>
          <a:p>
            <a:endParaRPr lang="en-GB" dirty="0"/>
          </a:p>
        </p:txBody>
      </p:sp>
      <p:pic>
        <p:nvPicPr>
          <p:cNvPr id="102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3851920" y="4077072"/>
            <a:ext cx="15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6876256" y="4077072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closing &amp; opening</a:t>
            </a:r>
            <a:endParaRPr lang="en-GB" dirty="0"/>
          </a:p>
        </p:txBody>
      </p:sp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851920" y="4077072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result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876256" y="4077072"/>
            <a:ext cx="156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 result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3075" name="Picture 3" descr="D:\dlegland\dev\imagej\morpholibj\dev\doc\MorphoLibJ-manual\images\grains\grains-Closing-Sq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15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5842992" cy="2016224"/>
          </a:xfrm>
        </p:spPr>
        <p:txBody>
          <a:bodyPr>
            <a:normAutofit/>
          </a:bodyPr>
          <a:lstStyle/>
          <a:p>
            <a:r>
              <a:rPr lang="en-GB" dirty="0" err="1" smtClean="0"/>
              <a:t>Cl</a:t>
            </a:r>
            <a:r>
              <a:rPr lang="en-GB" dirty="0" smtClean="0"/>
              <a:t> = </a:t>
            </a:r>
            <a:r>
              <a:rPr lang="en-GB" dirty="0" err="1" smtClean="0"/>
              <a:t>Ero</a:t>
            </a:r>
            <a:r>
              <a:rPr lang="en-GB" dirty="0" smtClean="0"/>
              <a:t> ( </a:t>
            </a:r>
            <a:r>
              <a:rPr lang="en-GB" dirty="0" err="1" smtClean="0"/>
              <a:t>Dil</a:t>
            </a:r>
            <a:r>
              <a:rPr lang="en-GB" dirty="0" smtClean="0"/>
              <a:t> (I) )</a:t>
            </a:r>
          </a:p>
          <a:p>
            <a:pPr lvl="1"/>
            <a:r>
              <a:rPr lang="en-GB" dirty="0" smtClean="0"/>
              <a:t>Removes small dark structures</a:t>
            </a:r>
          </a:p>
          <a:p>
            <a:r>
              <a:rPr lang="en-GB" dirty="0" smtClean="0"/>
              <a:t>Op = </a:t>
            </a:r>
            <a:r>
              <a:rPr lang="en-GB" dirty="0" err="1" smtClean="0"/>
              <a:t>Dil</a:t>
            </a:r>
            <a:r>
              <a:rPr lang="en-GB" dirty="0" smtClean="0"/>
              <a:t> ( </a:t>
            </a:r>
            <a:r>
              <a:rPr lang="en-GB" dirty="0" err="1" smtClean="0"/>
              <a:t>Ero</a:t>
            </a:r>
            <a:r>
              <a:rPr lang="en-GB" dirty="0" smtClean="0"/>
              <a:t> (I) )</a:t>
            </a:r>
          </a:p>
          <a:p>
            <a:pPr lvl="1"/>
            <a:r>
              <a:rPr lang="en-GB" dirty="0" smtClean="0"/>
              <a:t>Removes small bright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Closing and opening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for post-processing </a:t>
            </a:r>
            <a:r>
              <a:rPr lang="en-GB" dirty="0" smtClean="0"/>
              <a:t>of segmentation</a:t>
            </a:r>
            <a:endParaRPr lang="en-GB" dirty="0"/>
          </a:p>
        </p:txBody>
      </p:sp>
      <p:pic>
        <p:nvPicPr>
          <p:cNvPr id="2050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573" y="1691516"/>
            <a:ext cx="2596219" cy="2160000"/>
          </a:xfrm>
          <a:prstGeom prst="rect">
            <a:avLst/>
          </a:prstGeom>
          <a:noFill/>
        </p:spPr>
      </p:pic>
      <p:pic>
        <p:nvPicPr>
          <p:cNvPr id="6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78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2282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07956" y="169151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683568" y="385175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3851756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Raw segmentation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99792" y="6488668"/>
            <a:ext cx="250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-&gt; removes holes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300192" y="6488668"/>
            <a:ext cx="267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Opening-&gt; removes “</a:t>
            </a:r>
            <a:r>
              <a:rPr lang="en-GB" dirty="0" err="1" smtClean="0"/>
              <a:t>dirts</a:t>
            </a:r>
            <a:r>
              <a:rPr lang="en-GB" dirty="0" smtClean="0"/>
              <a:t>”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(1)</a:t>
            </a:r>
            <a:endParaRPr lang="en-GB" dirty="0"/>
          </a:p>
        </p:txBody>
      </p:sp>
      <p:pic>
        <p:nvPicPr>
          <p:cNvPr id="5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4581128"/>
            <a:ext cx="5842992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WTH(I) = I – Opening (I)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Enhances small bright structures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800" dirty="0" smtClean="0"/>
              <a:t>BTH(I) = Closing (I) - I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2400" dirty="0" smtClean="0"/>
              <a:t>Enhances small dark structures</a:t>
            </a:r>
          </a:p>
        </p:txBody>
      </p:sp>
      <p:pic>
        <p:nvPicPr>
          <p:cNvPr id="6146" name="Picture 2" descr="D:\dlegland\dev\imagej\morpholibj\dev\doc\MorphoLibJ-manual\images\grains\grains-WhiteTopHat-Sq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438400" cy="2438400"/>
          </a:xfrm>
          <a:prstGeom prst="rect">
            <a:avLst/>
          </a:prstGeom>
          <a:noFill/>
        </p:spPr>
      </p:pic>
      <p:pic>
        <p:nvPicPr>
          <p:cNvPr id="6147" name="Picture 3" descr="D:\dlegland\colloques\2016_IAMPS\atelier\images\grains-OpeningSq20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628800"/>
            <a:ext cx="2438400" cy="24384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3851920" y="4077072"/>
            <a:ext cx="156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Opening result</a:t>
            </a:r>
          </a:p>
          <a:p>
            <a:pPr algn="ctr"/>
            <a:r>
              <a:rPr lang="en-GB" dirty="0" smtClean="0"/>
              <a:t>(large SE...)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516216" y="4077072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Top-hat result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(2)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Détection</a:t>
            </a:r>
            <a:r>
              <a:rPr lang="en-GB" dirty="0" smtClean="0"/>
              <a:t> de structures fines / spots</a:t>
            </a:r>
            <a:endParaRPr lang="en-GB" dirty="0"/>
          </a:p>
        </p:txBody>
      </p:sp>
      <p:pic>
        <p:nvPicPr>
          <p:cNvPr id="1026" name="Picture 2" descr="D:\dlegland\dev\imagej\morpholibj\dev\doc\MorphoLibJ-manual\images\leaf\leaf_crop4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7" name="Picture 3" descr="D:\dlegland\colloques\2016_MiFoBio\atelier\images\leaf_crop400-White Top 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136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8" name="Picture 4" descr="D:\dlegland\colloques\2016_MiFoBio\atelier\images\leaf_crop400_smoothTopHat_ovr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464" y="2637192"/>
            <a:ext cx="2700000" cy="27000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707904" y="5291916"/>
            <a:ext cx="147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</a:t>
            </a:r>
            <a:r>
              <a:rPr lang="en-GB" dirty="0" err="1" smtClean="0"/>
              <a:t>TopHat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156176" y="5291916"/>
            <a:ext cx="252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Seuillage</a:t>
            </a:r>
            <a:r>
              <a:rPr lang="en-GB" dirty="0" smtClean="0"/>
              <a:t> + superposition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gradient(s)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4906888" cy="201622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Grad (I) = </a:t>
            </a:r>
            <a:r>
              <a:rPr lang="en-GB" dirty="0" err="1" smtClean="0"/>
              <a:t>Dil</a:t>
            </a:r>
            <a:r>
              <a:rPr lang="en-GB" dirty="0" smtClean="0"/>
              <a:t> (I) – </a:t>
            </a:r>
            <a:r>
              <a:rPr lang="en-GB" dirty="0" err="1" smtClean="0"/>
              <a:t>Ero</a:t>
            </a:r>
            <a:r>
              <a:rPr lang="en-GB" dirty="0" smtClean="0"/>
              <a:t> (I)</a:t>
            </a:r>
          </a:p>
          <a:p>
            <a:pPr lvl="1"/>
            <a:r>
              <a:rPr lang="en-GB" dirty="0" smtClean="0"/>
              <a:t>Identifies contours</a:t>
            </a:r>
          </a:p>
          <a:p>
            <a:pPr lvl="1"/>
            <a:r>
              <a:rPr lang="en-GB" dirty="0" smtClean="0"/>
              <a:t>No interpolation </a:t>
            </a:r>
            <a:r>
              <a:rPr lang="en-GB" dirty="0" err="1" smtClean="0"/>
              <a:t>artifact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Lap (I) = </a:t>
            </a:r>
            <a:r>
              <a:rPr lang="en-GB" dirty="0" err="1" smtClean="0"/>
              <a:t>Dil</a:t>
            </a:r>
            <a:r>
              <a:rPr lang="en-GB" dirty="0" smtClean="0"/>
              <a:t> (I) + </a:t>
            </a:r>
            <a:r>
              <a:rPr lang="en-GB" dirty="0" err="1" smtClean="0"/>
              <a:t>Ero</a:t>
            </a:r>
            <a:r>
              <a:rPr lang="en-GB" dirty="0" smtClean="0"/>
              <a:t> (I) – 2 * I</a:t>
            </a:r>
            <a:endParaRPr lang="en-GB" dirty="0"/>
          </a:p>
        </p:txBody>
      </p:sp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0" name="Picture 2" descr="D:\dlegland\dev\imagej\morpholibj\dev\doc\MorphoLibJ-manual\images\grains\grains-Gradient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D:\dlegland\dev\imagej\morpholibj\dev\doc\MorphoLibJ-manual\images\grains\grains-Laplacian-Sq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4293096"/>
            <a:ext cx="2438400" cy="24384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971600" y="4005064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3851920" y="4005064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6444208" y="4005064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Morphological gradient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necteur droit avec flèche 57"/>
          <p:cNvCxnSpPr/>
          <p:nvPr/>
        </p:nvCxnSpPr>
        <p:spPr>
          <a:xfrm>
            <a:off x="3563888" y="3140968"/>
            <a:ext cx="2088232" cy="1368152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3563888" y="2924944"/>
            <a:ext cx="2088232" cy="1512168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relationships</a:t>
            </a:r>
            <a:endParaRPr lang="en-GB" dirty="0"/>
          </a:p>
        </p:txBody>
      </p:sp>
      <p:pic>
        <p:nvPicPr>
          <p:cNvPr id="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1080000" cy="1080000"/>
          </a:xfrm>
          <a:prstGeom prst="rect">
            <a:avLst/>
          </a:prstGeom>
          <a:noFill/>
        </p:spPr>
      </p:pic>
      <p:pic>
        <p:nvPicPr>
          <p:cNvPr id="7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411760" y="2204864"/>
            <a:ext cx="1080000" cy="1080000"/>
          </a:xfrm>
          <a:prstGeom prst="rect">
            <a:avLst/>
          </a:prstGeom>
          <a:noFill/>
        </p:spPr>
      </p:pic>
      <p:pic>
        <p:nvPicPr>
          <p:cNvPr id="8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411760" y="4365224"/>
            <a:ext cx="1080000" cy="1080000"/>
          </a:xfrm>
          <a:prstGeom prst="rect">
            <a:avLst/>
          </a:prstGeom>
          <a:noFill/>
        </p:spPr>
      </p:pic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380432" y="1628800"/>
            <a:ext cx="1080000" cy="1080000"/>
          </a:xfrm>
          <a:prstGeom prst="rect">
            <a:avLst/>
          </a:prstGeom>
          <a:noFill/>
        </p:spPr>
      </p:pic>
      <p:pic>
        <p:nvPicPr>
          <p:cNvPr id="10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380432" y="4941288"/>
            <a:ext cx="1080000" cy="1080000"/>
          </a:xfrm>
          <a:prstGeom prst="rect">
            <a:avLst/>
          </a:prstGeom>
          <a:noFill/>
        </p:spPr>
      </p:pic>
      <p:pic>
        <p:nvPicPr>
          <p:cNvPr id="13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724248" y="2204864"/>
            <a:ext cx="1080000" cy="1080000"/>
          </a:xfrm>
          <a:prstGeom prst="rect">
            <a:avLst/>
          </a:prstGeom>
          <a:noFill/>
        </p:spPr>
      </p:pic>
      <p:pic>
        <p:nvPicPr>
          <p:cNvPr id="14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724248" y="4365224"/>
            <a:ext cx="1080000" cy="1080000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/>
          <p:nvPr/>
        </p:nvCxnSpPr>
        <p:spPr>
          <a:xfrm flipV="1">
            <a:off x="2051720" y="3284984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1720" y="4221088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563888" y="3140968"/>
            <a:ext cx="432048" cy="72008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563888" y="3140968"/>
            <a:ext cx="432048" cy="108012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563888" y="3212976"/>
            <a:ext cx="432048" cy="122413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563888" y="4221088"/>
            <a:ext cx="432048" cy="216024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563888" y="2348880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563888" y="5301208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6876256" y="2348880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876256" y="5301208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475656" y="4640436"/>
            <a:ext cx="5832648" cy="1092820"/>
          </a:xfrm>
          <a:prstGeom prst="bentConnector3">
            <a:avLst>
              <a:gd name="adj1" fmla="val -210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37"/>
          <p:cNvCxnSpPr/>
          <p:nvPr/>
        </p:nvCxnSpPr>
        <p:spPr>
          <a:xfrm flipV="1">
            <a:off x="1475656" y="1916832"/>
            <a:ext cx="5832648" cy="1080120"/>
          </a:xfrm>
          <a:prstGeom prst="bentConnector3">
            <a:avLst>
              <a:gd name="adj1" fmla="val 2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2483768" y="3212976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</a:t>
            </a:r>
            <a:endParaRPr lang="en-GB" dirty="0"/>
          </a:p>
        </p:txBody>
      </p:sp>
      <p:sp>
        <p:nvSpPr>
          <p:cNvPr id="49" name="ZoneTexte 48"/>
          <p:cNvSpPr txBox="1"/>
          <p:nvPr/>
        </p:nvSpPr>
        <p:spPr>
          <a:xfrm>
            <a:off x="2483768" y="4077072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</a:t>
            </a:r>
            <a:endParaRPr lang="en-GB" dirty="0"/>
          </a:p>
        </p:txBody>
      </p:sp>
      <p:sp>
        <p:nvSpPr>
          <p:cNvPr id="50" name="ZoneTexte 49"/>
          <p:cNvSpPr txBox="1"/>
          <p:nvPr/>
        </p:nvSpPr>
        <p:spPr>
          <a:xfrm>
            <a:off x="4067944" y="3789040"/>
            <a:ext cx="10615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Laplacian</a:t>
            </a:r>
            <a:endParaRPr lang="en-GB" dirty="0"/>
          </a:p>
        </p:txBody>
      </p:sp>
      <p:sp>
        <p:nvSpPr>
          <p:cNvPr id="51" name="ZoneTexte 50"/>
          <p:cNvSpPr txBox="1"/>
          <p:nvPr/>
        </p:nvSpPr>
        <p:spPr>
          <a:xfrm>
            <a:off x="4067944" y="3501008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52" name="ZoneTexte 51"/>
          <p:cNvSpPr txBox="1"/>
          <p:nvPr/>
        </p:nvSpPr>
        <p:spPr>
          <a:xfrm>
            <a:off x="5796136" y="321297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5752485" y="40770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</a:t>
            </a:r>
            <a:endParaRPr lang="en-GB" dirty="0"/>
          </a:p>
        </p:txBody>
      </p:sp>
      <p:sp>
        <p:nvSpPr>
          <p:cNvPr id="54" name="ZoneTexte 53"/>
          <p:cNvSpPr txBox="1"/>
          <p:nvPr/>
        </p:nvSpPr>
        <p:spPr>
          <a:xfrm>
            <a:off x="7452320" y="2636792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White 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7452320" y="4366845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Black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pic>
        <p:nvPicPr>
          <p:cNvPr id="11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068064" y="2493016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068064" y="4077072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oriented filtering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971600" y="386104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707904" y="3861048"/>
            <a:ext cx="19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Horizontal opening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72200" y="1628800"/>
            <a:ext cx="2304256" cy="2304256"/>
          </a:xfrm>
          <a:prstGeom prst="rect">
            <a:avLst/>
          </a:prstGeom>
          <a:noFill/>
        </p:spPr>
      </p:pic>
      <p:pic>
        <p:nvPicPr>
          <p:cNvPr id="7170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628800"/>
            <a:ext cx="2304256" cy="2304256"/>
          </a:xfrm>
          <a:prstGeom prst="rect">
            <a:avLst/>
          </a:prstGeom>
          <a:noFill/>
        </p:spPr>
      </p:pic>
      <p:pic>
        <p:nvPicPr>
          <p:cNvPr id="1026" name="Picture 2" descr="D:\dlegland\projets\image\filtering\directionnal\linearStrel\appleCells-C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2304256" cy="2304256"/>
          </a:xfrm>
          <a:prstGeom prst="rect">
            <a:avLst/>
          </a:prstGeom>
          <a:noFill/>
        </p:spPr>
      </p:pic>
      <p:pic>
        <p:nvPicPr>
          <p:cNvPr id="13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419872" y="4293096"/>
            <a:ext cx="2304256" cy="2304256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6732240" y="3861048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Vertical opening</a:t>
            </a:r>
            <a:endParaRPr lang="en-GB" dirty="0"/>
          </a:p>
        </p:txBody>
      </p:sp>
      <p:pic>
        <p:nvPicPr>
          <p:cNvPr id="15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372200" y="4293096"/>
            <a:ext cx="2304256" cy="2304256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395536" y="5157192"/>
            <a:ext cx="219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Allows for enhancing </a:t>
            </a:r>
          </a:p>
          <a:p>
            <a:r>
              <a:rPr lang="en-GB" dirty="0" smtClean="0"/>
              <a:t>linear structures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summary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Problem: (basic) morphological filters tend to modify shape of structures</a:t>
            </a:r>
          </a:p>
          <a:p>
            <a:r>
              <a:rPr lang="en-GB" dirty="0" smtClean="0"/>
              <a:t>Idea: keep the original shape of selected regions</a:t>
            </a:r>
            <a:endParaRPr lang="en-GB" dirty="0"/>
          </a:p>
        </p:txBody>
      </p:sp>
      <p:pic>
        <p:nvPicPr>
          <p:cNvPr id="1026" name="Picture 2" descr="D:\dlegland\colloques\2016_MiFoBio\atelier\images\blob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D:\dlegland\colloques\2016_MiFoBio\atelier\images\blobs-OpSq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D:\dlegland\colloques\2016_MiFoBio\atelier\images\blobs-OpSq5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9" name="Picture 5" descr="D:\dlegland\colloques\2016_MiFoBio\atelier\images\blobs-OpSq5-re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683568" y="587727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1979712" y="587727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Morphological opening</a:t>
            </a:r>
          </a:p>
          <a:p>
            <a:pPr algn="ctr"/>
            <a:r>
              <a:rPr lang="en-GB" dirty="0" smtClean="0"/>
              <a:t>removes small items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5877272"/>
            <a:ext cx="200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Shape of remaining</a:t>
            </a:r>
          </a:p>
          <a:p>
            <a:pPr algn="ctr"/>
            <a:r>
              <a:rPr lang="en-GB" dirty="0" smtClean="0"/>
              <a:t>items changes...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948264" y="5877272"/>
            <a:ext cx="16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we want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Before we start...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Does everybody know </a:t>
            </a:r>
            <a:r>
              <a:rPr lang="en-GB" dirty="0" err="1" smtClean="0"/>
              <a:t>ImageJ</a:t>
            </a:r>
            <a:r>
              <a:rPr lang="en-GB" dirty="0" smtClean="0"/>
              <a:t>/Fiji ?</a:t>
            </a:r>
          </a:p>
          <a:p>
            <a:endParaRPr lang="en-GB" dirty="0" smtClean="0"/>
          </a:p>
          <a:p>
            <a:r>
              <a:rPr lang="en-GB" dirty="0" smtClean="0"/>
              <a:t>Does everybody uses </a:t>
            </a:r>
            <a:r>
              <a:rPr lang="en-GB" dirty="0" err="1" smtClean="0"/>
              <a:t>ImageJ</a:t>
            </a:r>
            <a:r>
              <a:rPr lang="en-GB" dirty="0" smtClean="0"/>
              <a:t>/Fiji ?</a:t>
            </a:r>
          </a:p>
          <a:p>
            <a:endParaRPr lang="en-GB" dirty="0" smtClean="0"/>
          </a:p>
          <a:p>
            <a:r>
              <a:rPr lang="en-GB" dirty="0" smtClean="0"/>
              <a:t>Does everybody develop with ImageJ/Fiji ?</a:t>
            </a:r>
          </a:p>
          <a:p>
            <a:pPr lvl="1"/>
            <a:r>
              <a:rPr lang="en-GB" dirty="0" smtClean="0"/>
              <a:t>Macros ?</a:t>
            </a:r>
          </a:p>
          <a:p>
            <a:pPr lvl="1"/>
            <a:r>
              <a:rPr lang="en-GB" dirty="0" smtClean="0"/>
              <a:t>Plugins ?</a:t>
            </a:r>
          </a:p>
          <a:p>
            <a:endParaRPr lang="en-GB" dirty="0" smtClean="0"/>
          </a:p>
          <a:p>
            <a:r>
              <a:rPr lang="en-GB" dirty="0" smtClean="0"/>
              <a:t>[Does everybody have ImageJ/Fiji on </a:t>
            </a:r>
            <a:r>
              <a:rPr lang="en-GB" dirty="0" err="1" smtClean="0"/>
              <a:t>LapTop</a:t>
            </a:r>
            <a:r>
              <a:rPr lang="en-GB" dirty="0" smtClean="0"/>
              <a:t> ?]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Dilate marker image</a:t>
            </a:r>
          </a:p>
          <a:p>
            <a:pPr lvl="1"/>
            <a:r>
              <a:rPr lang="en-GB" dirty="0" smtClean="0"/>
              <a:t>Constrain dilation to mask image</a:t>
            </a:r>
          </a:p>
          <a:p>
            <a:pPr lvl="1"/>
            <a:r>
              <a:rPr lang="en-GB" dirty="0" smtClean="0"/>
              <a:t>Repeat until </a:t>
            </a:r>
            <a:r>
              <a:rPr lang="en-GB" dirty="0" err="1" smtClean="0"/>
              <a:t>idempotence</a:t>
            </a:r>
            <a:r>
              <a:rPr lang="en-GB" dirty="0" smtClean="0"/>
              <a:t> </a:t>
            </a:r>
          </a:p>
          <a:p>
            <a:r>
              <a:rPr lang="en-GB" dirty="0" smtClean="0"/>
              <a:t>Used in many algorithms</a:t>
            </a:r>
          </a:p>
          <a:p>
            <a:pPr lvl="1"/>
            <a:endParaRPr lang="en-GB" dirty="0"/>
          </a:p>
        </p:txBody>
      </p:sp>
      <p:pic>
        <p:nvPicPr>
          <p:cNvPr id="28674" name="Picture 2" descr="http://imagej.net/_images/thumb/8/8d/MorphoLibJ-geodesic-reconstruction.png/750px-MorphoLibJ-geodesic-reconstru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653136"/>
            <a:ext cx="8698947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grey level images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899592" y="1988840"/>
            <a:ext cx="4040188" cy="639762"/>
          </a:xfrm>
        </p:spPr>
        <p:txBody>
          <a:bodyPr/>
          <a:lstStyle/>
          <a:p>
            <a:r>
              <a:rPr lang="en-GB" dirty="0" smtClean="0"/>
              <a:t>Image + marker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004048" y="1988840"/>
            <a:ext cx="4041775" cy="63976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Result of morphological reconstruction</a:t>
            </a:r>
            <a:endParaRPr lang="en-GB" dirty="0"/>
          </a:p>
        </p:txBody>
      </p:sp>
      <p:pic>
        <p:nvPicPr>
          <p:cNvPr id="13" name="Picture 2" descr="D:\dlegland\dev\imagej\morpholibj\dev\doc\MorphoLibJ-manual\images\grains\grains-binary-markers-ovr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094" y="2931319"/>
            <a:ext cx="2438400" cy="2438400"/>
          </a:xfrm>
          <a:prstGeom prst="rect">
            <a:avLst/>
          </a:prstGeom>
          <a:noFill/>
        </p:spPr>
      </p:pic>
      <p:pic>
        <p:nvPicPr>
          <p:cNvPr id="14" name="Picture 3" descr="D:\dlegland\dev\imagej\morpholibj\dev\doc\MorphoLibJ-manual\images\grains\grains-geodRec-byDilation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6712" y="2931319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application examples</a:t>
            </a:r>
            <a:endParaRPr lang="en-GB" dirty="0"/>
          </a:p>
        </p:txBody>
      </p:sp>
      <p:pic>
        <p:nvPicPr>
          <p:cNvPr id="33794" name="Picture 2" descr="D:\dlegland\colloques\2016_IAMPS\atelier\images\grains-killBorders-adj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43981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187624" y="5157192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</a:t>
            </a:r>
            <a:endParaRPr lang="en-GB" dirty="0"/>
          </a:p>
        </p:txBody>
      </p:sp>
      <p:pic>
        <p:nvPicPr>
          <p:cNvPr id="33795" name="Picture 3" descr="D:\dlegland\colloques\2016_IAMPS\atelier\images\maize\2434a-norm-gray-r50-segIn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9241"/>
            <a:ext cx="2874061" cy="3240000"/>
          </a:xfrm>
          <a:prstGeom prst="rect">
            <a:avLst/>
          </a:prstGeom>
          <a:noFill/>
        </p:spPr>
      </p:pic>
      <p:pic>
        <p:nvPicPr>
          <p:cNvPr id="33796" name="Picture 4" descr="D:\dlegland\colloques\2016_IAMPS\atelier\images\maize\2434a-norm-gray-r50-seg-fillHo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2348880"/>
            <a:ext cx="2874061" cy="32400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580112" y="537321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Fill Holes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Regional Maximum: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the same value</a:t>
            </a:r>
          </a:p>
          <a:p>
            <a:pPr lvl="1"/>
            <a:r>
              <a:rPr lang="en-GB" dirty="0" smtClean="0"/>
              <a:t>Such that all region neighbours have lower value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8" name="Connecteur droit 7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Extended Maximum: use a tolerance “H”...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difference of values &lt; H</a:t>
            </a:r>
          </a:p>
          <a:p>
            <a:pPr lvl="1"/>
            <a:r>
              <a:rPr lang="en-GB" dirty="0" smtClean="0"/>
              <a:t>Such that all region neighbours have lower values (below </a:t>
            </a:r>
            <a:r>
              <a:rPr lang="en-GB" dirty="0" err="1" smtClean="0"/>
              <a:t>max_R</a:t>
            </a:r>
            <a:r>
              <a:rPr lang="en-GB" dirty="0" smtClean="0"/>
              <a:t>(I)-H)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20" name="Connecteur droit avec flèche 19"/>
          <p:cNvCxnSpPr/>
          <p:nvPr/>
        </p:nvCxnSpPr>
        <p:spPr>
          <a:xfrm>
            <a:off x="7164288" y="4437112"/>
            <a:ext cx="0" cy="216024"/>
          </a:xfrm>
          <a:prstGeom prst="straightConnector1">
            <a:avLst/>
          </a:prstGeom>
          <a:ln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Objective: </a:t>
            </a:r>
          </a:p>
          <a:p>
            <a:pPr lvl="1"/>
            <a:r>
              <a:rPr lang="en-GB" dirty="0" smtClean="0"/>
              <a:t>identify the structure(s) of interest in the input image</a:t>
            </a:r>
          </a:p>
          <a:p>
            <a:endParaRPr lang="en-GB" dirty="0" smtClean="0"/>
          </a:p>
          <a:p>
            <a:r>
              <a:rPr lang="en-GB" dirty="0" smtClean="0"/>
              <a:t>Output: </a:t>
            </a:r>
          </a:p>
          <a:p>
            <a:pPr lvl="1"/>
            <a:r>
              <a:rPr lang="en-GB" dirty="0" smtClean="0"/>
              <a:t>Label image</a:t>
            </a:r>
          </a:p>
          <a:p>
            <a:pPr lvl="1"/>
            <a:r>
              <a:rPr lang="en-GB" dirty="0" smtClean="0"/>
              <a:t>Position(s), geometrical models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Example: threshold</a:t>
            </a:r>
          </a:p>
          <a:p>
            <a:pPr lvl="1"/>
            <a:endParaRPr lang="en-GB" dirty="0"/>
          </a:p>
        </p:txBody>
      </p:sp>
      <p:pic>
        <p:nvPicPr>
          <p:cNvPr id="5" name="Picture 2" descr="D:\dlegland\projets\tutoImages\images-src\visu\pietrie2-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76056" y="1628800"/>
            <a:ext cx="2112235" cy="1584176"/>
          </a:xfrm>
          <a:prstGeom prst="rect">
            <a:avLst/>
          </a:prstGeom>
          <a:noFill/>
        </p:spPr>
      </p:pic>
      <p:pic>
        <p:nvPicPr>
          <p:cNvPr id="6" name="Picture 3" descr="D:\dlegland\projets\tutoImages\images-src\visu\result-ovr-ovr-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8237" y="2708920"/>
            <a:ext cx="2112235" cy="1584176"/>
          </a:xfrm>
          <a:prstGeom prst="rect">
            <a:avLst/>
          </a:prstGeom>
          <a:noFill/>
        </p:spPr>
      </p:pic>
      <p:sp>
        <p:nvSpPr>
          <p:cNvPr id="7" name="Flèche courbée vers la droite 6"/>
          <p:cNvSpPr/>
          <p:nvPr/>
        </p:nvSpPr>
        <p:spPr>
          <a:xfrm rot="19233386">
            <a:off x="5657699" y="3240454"/>
            <a:ext cx="556868" cy="1312115"/>
          </a:xfrm>
          <a:prstGeom prst="curvedRightArrow">
            <a:avLst>
              <a:gd name="adj1" fmla="val 22146"/>
              <a:gd name="adj2" fmla="val 47885"/>
              <a:gd name="adj3" fmla="val 28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Picture 6" descr="D:\dlegland\projets\tutoImages\images-src\visu\maizeSlice_cr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797152"/>
            <a:ext cx="1871928" cy="1871928"/>
          </a:xfrm>
          <a:prstGeom prst="rect">
            <a:avLst/>
          </a:prstGeom>
          <a:noFill/>
        </p:spPr>
      </p:pic>
      <p:pic>
        <p:nvPicPr>
          <p:cNvPr id="9" name="Picture 3" descr="D:\dlegland\projets\tutoImages\images-src\visu\maizeSlice_crop_seg1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4797152"/>
            <a:ext cx="1871928" cy="18719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Connected components labelling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Transform a binary image into a label image</a:t>
            </a:r>
          </a:p>
          <a:p>
            <a:r>
              <a:rPr lang="en-GB" dirty="0" smtClean="0"/>
              <a:t>Label </a:t>
            </a:r>
            <a:r>
              <a:rPr lang="en-GB" dirty="0" smtClean="0">
                <a:sym typeface="Wingdings" pitchFamily="2" charset="2"/>
              </a:rPr>
              <a:t> particle ID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81872" y="16002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Several algorithms:</a:t>
            </a:r>
          </a:p>
          <a:p>
            <a:pPr lvl="1"/>
            <a:r>
              <a:rPr lang="en-GB" dirty="0" smtClean="0"/>
              <a:t>Raster scan + labels merge</a:t>
            </a:r>
          </a:p>
          <a:p>
            <a:pPr lvl="1"/>
            <a:r>
              <a:rPr lang="en-GB" dirty="0" smtClean="0"/>
              <a:t>Flood-fill</a:t>
            </a:r>
          </a:p>
          <a:p>
            <a:pPr lvl="2"/>
            <a:r>
              <a:rPr lang="en-GB" dirty="0" smtClean="0"/>
              <a:t>Breadth-first</a:t>
            </a:r>
          </a:p>
          <a:p>
            <a:pPr lvl="2"/>
            <a:r>
              <a:rPr lang="en-GB" dirty="0" smtClean="0"/>
              <a:t>Depth first</a:t>
            </a:r>
          </a:p>
          <a:p>
            <a:pPr lvl="2"/>
            <a:r>
              <a:rPr lang="en-GB" dirty="0" smtClean="0"/>
              <a:t>Line based</a:t>
            </a:r>
          </a:p>
          <a:p>
            <a:pPr lvl="1"/>
            <a:r>
              <a:rPr lang="en-GB" dirty="0" smtClean="0"/>
              <a:t>...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Need to specify connectivity</a:t>
            </a:r>
            <a:endParaRPr lang="en-GB" dirty="0"/>
          </a:p>
        </p:txBody>
      </p:sp>
      <p:pic>
        <p:nvPicPr>
          <p:cNvPr id="7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068960"/>
            <a:ext cx="2213050" cy="1841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339752" y="4509120"/>
            <a:ext cx="2213050" cy="1841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Watershed-based 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a topographic analogy</a:t>
            </a:r>
          </a:p>
          <a:p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Consider grey levels as altitudes</a:t>
            </a:r>
          </a:p>
          <a:p>
            <a:pPr lvl="1"/>
            <a:r>
              <a:rPr lang="en-GB" dirty="0" smtClean="0"/>
              <a:t>Identify local minima</a:t>
            </a:r>
          </a:p>
          <a:p>
            <a:pPr lvl="1"/>
            <a:r>
              <a:rPr lang="en-GB" dirty="0" smtClean="0"/>
              <a:t>Flood basins starting from minima</a:t>
            </a:r>
          </a:p>
          <a:p>
            <a:pPr lvl="1"/>
            <a:r>
              <a:rPr lang="en-GB" dirty="0" smtClean="0"/>
              <a:t>Separate the basins by a “dam” -&gt; the watershed</a:t>
            </a:r>
            <a:endParaRPr lang="en-GB" dirty="0"/>
          </a:p>
        </p:txBody>
      </p:sp>
      <p:pic>
        <p:nvPicPr>
          <p:cNvPr id="6" name="Picture 2" descr="https://www.researchgate.net/profile/Emmanuel_Brun/publication/267874284/figure/fig9/AS:282633545240588@1444396496259/Watershed-algorithm-principle-Starting-from-minima-in-a-flooding-scenario-the-watersh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614100"/>
            <a:ext cx="4038600" cy="2498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limitations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Over-segmentation (too many regions)</a:t>
            </a:r>
          </a:p>
          <a:p>
            <a:pPr lvl="1"/>
            <a:r>
              <a:rPr lang="en-GB" dirty="0" smtClean="0"/>
              <a:t>due to the presence of many local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212976"/>
            <a:ext cx="2540000" cy="25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Install </a:t>
            </a:r>
            <a:r>
              <a:rPr lang="en-GB" dirty="0" err="1" smtClean="0"/>
              <a:t>MorphoLibJ</a:t>
            </a:r>
            <a:r>
              <a:rPr lang="en-GB" dirty="0" smtClean="0"/>
              <a:t> library</a:t>
            </a:r>
          </a:p>
          <a:p>
            <a:endParaRPr lang="en-GB" dirty="0" smtClean="0"/>
          </a:p>
          <a:p>
            <a:r>
              <a:rPr lang="en-GB" dirty="0" smtClean="0"/>
              <a:t>Launch </a:t>
            </a:r>
            <a:r>
              <a:rPr lang="en-GB" dirty="0" err="1" smtClean="0"/>
              <a:t>ImageJ</a:t>
            </a:r>
            <a:r>
              <a:rPr lang="en-GB" dirty="0" smtClean="0"/>
              <a:t> / Fiji</a:t>
            </a:r>
          </a:p>
          <a:p>
            <a:endParaRPr lang="en-GB" dirty="0" smtClean="0"/>
          </a:p>
          <a:p>
            <a:r>
              <a:rPr lang="en-GB" dirty="0" smtClean="0"/>
              <a:t>Read image file </a:t>
            </a:r>
          </a:p>
          <a:p>
            <a:pPr lvl="1"/>
            <a:r>
              <a:rPr lang="en-GB" dirty="0" smtClean="0"/>
              <a:t>“appleCells-smooth.tif”</a:t>
            </a:r>
          </a:p>
          <a:p>
            <a:pPr lvl="1"/>
            <a:r>
              <a:rPr lang="en-GB" dirty="0" smtClean="0"/>
              <a:t>Or smaller one</a:t>
            </a:r>
          </a:p>
          <a:p>
            <a:pPr lvl="1"/>
            <a:r>
              <a:rPr lang="en-GB" dirty="0" smtClean="0"/>
              <a:t>eventually smooth or filter</a:t>
            </a:r>
          </a:p>
          <a:p>
            <a:endParaRPr lang="en-GB" dirty="0" smtClean="0"/>
          </a:p>
          <a:p>
            <a:r>
              <a:rPr lang="en-GB" dirty="0" smtClean="0"/>
              <a:t>Segmentation operators in: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Segmentation</a:t>
            </a:r>
          </a:p>
          <a:p>
            <a:pPr lvl="1"/>
            <a:r>
              <a:rPr lang="en-GB" dirty="0" smtClean="0"/>
              <a:t>Run “Classic Watershed”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Mathematical Morphology?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Set-theoretic approach for image analysis</a:t>
            </a:r>
          </a:p>
          <a:p>
            <a:pPr lvl="1"/>
            <a:r>
              <a:rPr lang="en-GB" dirty="0" smtClean="0"/>
              <a:t>Extensions</a:t>
            </a:r>
          </a:p>
          <a:p>
            <a:pPr lvl="2"/>
            <a:r>
              <a:rPr lang="en-GB" dirty="0" err="1" smtClean="0"/>
              <a:t>Grayscale</a:t>
            </a:r>
            <a:r>
              <a:rPr lang="en-GB" dirty="0" smtClean="0"/>
              <a:t> images</a:t>
            </a:r>
          </a:p>
          <a:p>
            <a:pPr lvl="2"/>
            <a:r>
              <a:rPr lang="en-GB" dirty="0" smtClean="0"/>
              <a:t>2D, 3D... ND images</a:t>
            </a:r>
          </a:p>
          <a:p>
            <a:pPr lvl="1"/>
            <a:r>
              <a:rPr lang="en-GB" dirty="0" smtClean="0"/>
              <a:t>Skeleton, Watershed...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References</a:t>
            </a:r>
          </a:p>
          <a:p>
            <a:pPr lvl="1"/>
            <a:r>
              <a:rPr lang="en-GB" dirty="0" smtClean="0"/>
              <a:t>Serra (1982)</a:t>
            </a:r>
          </a:p>
          <a:p>
            <a:pPr lvl="1"/>
            <a:r>
              <a:rPr lang="en-GB" dirty="0" err="1" smtClean="0"/>
              <a:t>Soille</a:t>
            </a:r>
            <a:r>
              <a:rPr lang="en-GB" dirty="0" smtClean="0"/>
              <a:t> (2003)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ImageJ</a:t>
            </a:r>
            <a:r>
              <a:rPr lang="en-GB" dirty="0" smtClean="0"/>
              <a:t> / Fiji</a:t>
            </a:r>
          </a:p>
          <a:p>
            <a:pPr lvl="1"/>
            <a:r>
              <a:rPr lang="en-GB" dirty="0" smtClean="0"/>
              <a:t>Widely used by (plant) biologists</a:t>
            </a:r>
          </a:p>
          <a:p>
            <a:pPr lvl="1"/>
            <a:r>
              <a:rPr lang="en-GB" dirty="0" smtClean="0"/>
              <a:t>Few or limited existing MM plugins</a:t>
            </a:r>
          </a:p>
          <a:p>
            <a:pPr lvl="1"/>
            <a:r>
              <a:rPr lang="en-GB" dirty="0" smtClean="0"/>
              <a:t>=&gt; </a:t>
            </a:r>
            <a:r>
              <a:rPr lang="en-GB" dirty="0" err="1" smtClean="0"/>
              <a:t>MorphoLibJ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pic>
        <p:nvPicPr>
          <p:cNvPr id="1026" name="Picture 2" descr="D:\dlegland\publis\papers\2014_MorphologyPlugin\images\segment3D\demoWatershed_Racine_dam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2743" y="4299148"/>
            <a:ext cx="3691745" cy="2298204"/>
          </a:xfrm>
          <a:prstGeom prst="rect">
            <a:avLst/>
          </a:prstGeom>
          <a:noFill/>
        </p:spPr>
      </p:pic>
      <p:pic>
        <p:nvPicPr>
          <p:cNvPr id="9" name="Picture 6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09121"/>
            <a:ext cx="1640607" cy="24782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Options:</a:t>
            </a:r>
          </a:p>
          <a:p>
            <a:pPr lvl="1"/>
            <a:r>
              <a:rPr lang="en-GB" dirty="0" smtClean="0"/>
              <a:t>No mask</a:t>
            </a:r>
          </a:p>
          <a:p>
            <a:pPr lvl="1"/>
            <a:r>
              <a:rPr lang="en-GB" dirty="0" smtClean="0"/>
              <a:t>Uncheck diagonal </a:t>
            </a:r>
            <a:r>
              <a:rPr lang="en-GB" dirty="0" err="1" smtClean="0"/>
              <a:t>conn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Use default </a:t>
            </a:r>
            <a:r>
              <a:rPr lang="en-GB" dirty="0" err="1" smtClean="0"/>
              <a:t>hmin</a:t>
            </a:r>
            <a:r>
              <a:rPr lang="en-GB" dirty="0" smtClean="0"/>
              <a:t> &amp; </a:t>
            </a:r>
            <a:r>
              <a:rPr lang="en-GB" dirty="0" err="1" smtClean="0"/>
              <a:t>hmax</a:t>
            </a:r>
            <a:endParaRPr lang="en-GB" dirty="0" smtClean="0"/>
          </a:p>
          <a:p>
            <a:pPr lvl="1"/>
            <a:r>
              <a:rPr lang="en-GB" dirty="0" smtClean="0"/>
              <a:t>Process</a:t>
            </a:r>
          </a:p>
          <a:p>
            <a:r>
              <a:rPr lang="en-GB" dirty="0" smtClean="0"/>
              <a:t>[Change </a:t>
            </a:r>
            <a:r>
              <a:rPr lang="en-GB" dirty="0" err="1" smtClean="0"/>
              <a:t>colormap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r>
              <a:rPr lang="en-GB" dirty="0" smtClean="0"/>
              <a:t>To see the minima: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Minima and Maxima -&gt; Regional Min &amp; Max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Manually impose the minima over image</a:t>
            </a:r>
          </a:p>
          <a:p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448720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4316288" cy="54006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Procedure</a:t>
            </a:r>
          </a:p>
          <a:p>
            <a:pPr lvl="1"/>
            <a:r>
              <a:rPr lang="en-GB" dirty="0" smtClean="0"/>
              <a:t>Use point selection</a:t>
            </a:r>
          </a:p>
          <a:p>
            <a:pPr lvl="2"/>
            <a:r>
              <a:rPr lang="en-GB" dirty="0" smtClean="0"/>
              <a:t>Click, click, </a:t>
            </a:r>
            <a:r>
              <a:rPr lang="en-GB" dirty="0"/>
              <a:t>click</a:t>
            </a:r>
            <a:r>
              <a:rPr lang="en-GB" dirty="0" smtClean="0"/>
              <a:t>...</a:t>
            </a:r>
          </a:p>
          <a:p>
            <a:pPr lvl="1"/>
            <a:r>
              <a:rPr lang="en-GB" dirty="0" smtClean="0"/>
              <a:t>Create a new image </a:t>
            </a:r>
          </a:p>
          <a:p>
            <a:pPr lvl="2"/>
            <a:r>
              <a:rPr lang="en-GB" dirty="0" smtClean="0"/>
              <a:t>Same size as original</a:t>
            </a:r>
          </a:p>
          <a:p>
            <a:pPr lvl="2"/>
            <a:r>
              <a:rPr lang="en-GB" dirty="0" smtClean="0"/>
              <a:t>Fill with black</a:t>
            </a:r>
          </a:p>
          <a:p>
            <a:pPr lvl="1"/>
            <a:r>
              <a:rPr lang="en-GB" dirty="0" smtClean="0"/>
              <a:t>Copy selection (</a:t>
            </a:r>
            <a:r>
              <a:rPr lang="en-GB" dirty="0" err="1" smtClean="0"/>
              <a:t>ctrl+shift+E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Draw selection (</a:t>
            </a:r>
            <a:r>
              <a:rPr lang="en-GB" dirty="0" err="1" smtClean="0"/>
              <a:t>ctrl+D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[dilate]</a:t>
            </a:r>
          </a:p>
          <a:p>
            <a:pPr lvl="1"/>
            <a:r>
              <a:rPr lang="en-GB" dirty="0" smtClean="0"/>
              <a:t>Marker-controlled Watershed</a:t>
            </a:r>
          </a:p>
          <a:p>
            <a:pPr lvl="2"/>
            <a:r>
              <a:rPr lang="en-GB" dirty="0" smtClean="0"/>
              <a:t>Without mask, with dams</a:t>
            </a:r>
          </a:p>
          <a:p>
            <a:pPr lvl="2"/>
            <a:r>
              <a:rPr lang="en-GB" dirty="0" smtClean="0"/>
              <a:t>No diagonal connectivity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Alternative</a:t>
            </a:r>
          </a:p>
          <a:p>
            <a:pPr lvl="1"/>
            <a:r>
              <a:rPr lang="en-GB" dirty="0" smtClean="0"/>
              <a:t>Use minima imposition</a:t>
            </a:r>
            <a:endParaRPr lang="en-GB" dirty="0"/>
          </a:p>
        </p:txBody>
      </p:sp>
      <p:pic>
        <p:nvPicPr>
          <p:cNvPr id="2050" name="Picture 2" descr="D:\dlegland\colloques\2016_IAMPS\atelier\slides\images\appleCells\demo\fig-img-fi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appleCells\demo\fig-img-filt-ro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2" name="Picture 4" descr="D:\dlegland\colloques\2016_IAMPS\atelier\slides\images\appleCells\demo\fig-img-filt-marker-r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3" name="Picture 5" descr="D:\dlegland\colloques\2016_IAMPS\atelier\slides\images\appleCells\demo\fig-img-filt-marker-dilat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3212976"/>
            <a:ext cx="1361041" cy="1620000"/>
          </a:xfrm>
          <a:prstGeom prst="rect">
            <a:avLst/>
          </a:prstGeom>
          <a:noFill/>
        </p:spPr>
      </p:pic>
      <p:pic>
        <p:nvPicPr>
          <p:cNvPr id="2054" name="Picture 6" descr="D:\dlegland\colloques\2016_IAMPS\atelier\slides\images\appleCells\demo\fig-img-filt-marker-lb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5" name="Picture 7" descr="D:\dlegland\colloques\2016_IAMPS\atelier\slides\images\appleCells\demo\fig-img-filt-wa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328" y="5085184"/>
            <a:ext cx="1419070" cy="1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remove unwanted minima</a:t>
            </a:r>
          </a:p>
          <a:p>
            <a:pPr lvl="1"/>
            <a:r>
              <a:rPr lang="en-GB" dirty="0" smtClean="0"/>
              <a:t>Filtering of input image (</a:t>
            </a:r>
            <a:r>
              <a:rPr lang="en-GB" dirty="0" err="1" smtClean="0"/>
              <a:t>gaussian</a:t>
            </a:r>
            <a:r>
              <a:rPr lang="en-GB" dirty="0" smtClean="0"/>
              <a:t>, median...)</a:t>
            </a:r>
          </a:p>
          <a:p>
            <a:pPr lvl="1"/>
            <a:r>
              <a:rPr lang="en-GB" dirty="0" smtClean="0"/>
              <a:t>Automatically detect minima</a:t>
            </a:r>
          </a:p>
          <a:p>
            <a:pPr lvl="2"/>
            <a:r>
              <a:rPr lang="en-GB" dirty="0" smtClean="0"/>
              <a:t>Use extended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841328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Implemented with GUI</a:t>
            </a:r>
            <a:endParaRPr lang="en-GB" dirty="0"/>
          </a:p>
        </p:txBody>
      </p:sp>
      <p:pic>
        <p:nvPicPr>
          <p:cNvPr id="3075" name="Picture 3" descr="D:\dlegland\colloques\2016_IAMPS\atelier\slides\images\appleCells\appleCells-crop-segmentGUI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7291" y="1600200"/>
            <a:ext cx="5609419" cy="4525963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07504" y="6381328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Plugins -&gt; </a:t>
            </a:r>
            <a:r>
              <a:rPr lang="en-GB" dirty="0" err="1" smtClean="0"/>
              <a:t>MorphoLibJ</a:t>
            </a:r>
            <a:r>
              <a:rPr lang="en-GB" dirty="0" smtClean="0"/>
              <a:t> -&gt; Segmentation -&gt; Morphological Segmentation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watershed :</a:t>
            </a:r>
            <a:br>
              <a:rPr lang="en-GB" dirty="0" smtClean="0"/>
            </a:br>
            <a:r>
              <a:rPr lang="en-GB" dirty="0" smtClean="0"/>
              <a:t>segmentation of contrasted object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apply watershed on gradient of image</a:t>
            </a:r>
          </a:p>
          <a:p>
            <a:r>
              <a:rPr lang="en-GB" dirty="0" smtClean="0"/>
              <a:t>Gradient can be of any type (linear, morphological)...</a:t>
            </a:r>
            <a:endParaRPr lang="en-GB" dirty="0"/>
          </a:p>
        </p:txBody>
      </p:sp>
      <p:pic>
        <p:nvPicPr>
          <p:cNvPr id="3074" name="Picture 2" descr="D:\dlegland\colloques\2016_IAMPS\atelier\images\apple\pomme-r2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416" y="3472408"/>
            <a:ext cx="2438400" cy="1828800"/>
          </a:xfrm>
          <a:prstGeom prst="rect">
            <a:avLst/>
          </a:prstGeom>
          <a:noFill/>
        </p:spPr>
      </p:pic>
      <p:pic>
        <p:nvPicPr>
          <p:cNvPr id="3075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1712" y="3472408"/>
            <a:ext cx="2438400" cy="1828800"/>
          </a:xfrm>
          <a:prstGeom prst="rect">
            <a:avLst/>
          </a:prstGeom>
          <a:noFill/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796136" y="3472408"/>
            <a:ext cx="24384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 16"/>
          <p:cNvSpPr/>
          <p:nvPr/>
        </p:nvSpPr>
        <p:spPr>
          <a:xfrm>
            <a:off x="1581665" y="2993472"/>
            <a:ext cx="6374711" cy="2823794"/>
          </a:xfrm>
          <a:custGeom>
            <a:avLst/>
            <a:gdLst>
              <a:gd name="connsiteX0" fmla="*/ 0 w 6215449"/>
              <a:gd name="connsiteY0" fmla="*/ 397476 h 2712309"/>
              <a:gd name="connsiteX1" fmla="*/ 1501346 w 6215449"/>
              <a:gd name="connsiteY1" fmla="*/ 317157 h 2712309"/>
              <a:gd name="connsiteX2" fmla="*/ 2693773 w 6215449"/>
              <a:gd name="connsiteY2" fmla="*/ 2300417 h 2712309"/>
              <a:gd name="connsiteX3" fmla="*/ 5084805 w 6215449"/>
              <a:gd name="connsiteY3" fmla="*/ 2516660 h 2712309"/>
              <a:gd name="connsiteX4" fmla="*/ 6215449 w 6215449"/>
              <a:gd name="connsiteY4" fmla="*/ 1126525 h 2712309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339153 h 2653986"/>
              <a:gd name="connsiteX1" fmla="*/ 250224 w 6499674"/>
              <a:gd name="connsiteY1" fmla="*/ 0 h 2653986"/>
              <a:gd name="connsiteX2" fmla="*/ 1834400 w 6499674"/>
              <a:gd name="connsiteY2" fmla="*/ 576064 h 2653986"/>
              <a:gd name="connsiteX3" fmla="*/ 2977998 w 6499674"/>
              <a:gd name="connsiteY3" fmla="*/ 2242094 h 2653986"/>
              <a:gd name="connsiteX4" fmla="*/ 5369030 w 6499674"/>
              <a:gd name="connsiteY4" fmla="*/ 2458337 h 2653986"/>
              <a:gd name="connsiteX5" fmla="*/ 6499674 w 6499674"/>
              <a:gd name="connsiteY5" fmla="*/ 1068202 h 2653986"/>
              <a:gd name="connsiteX0" fmla="*/ 212217 w 6427666"/>
              <a:gd name="connsiteY0" fmla="*/ 195137 h 2509970"/>
              <a:gd name="connsiteX1" fmla="*/ 250224 w 6427666"/>
              <a:gd name="connsiteY1" fmla="*/ 0 h 2509970"/>
              <a:gd name="connsiteX2" fmla="*/ 1762392 w 6427666"/>
              <a:gd name="connsiteY2" fmla="*/ 432048 h 2509970"/>
              <a:gd name="connsiteX3" fmla="*/ 2905990 w 6427666"/>
              <a:gd name="connsiteY3" fmla="*/ 2098078 h 2509970"/>
              <a:gd name="connsiteX4" fmla="*/ 5297022 w 6427666"/>
              <a:gd name="connsiteY4" fmla="*/ 2314321 h 2509970"/>
              <a:gd name="connsiteX5" fmla="*/ 6427666 w 6427666"/>
              <a:gd name="connsiteY5" fmla="*/ 924186 h 250997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0 w 6374711"/>
              <a:gd name="connsiteY0" fmla="*/ 80246 h 2453099"/>
              <a:gd name="connsiteX1" fmla="*/ 1550175 w 6374711"/>
              <a:gd name="connsiteY1" fmla="*/ 317157 h 2453099"/>
              <a:gd name="connsiteX2" fmla="*/ 2693773 w 6374711"/>
              <a:gd name="connsiteY2" fmla="*/ 1983187 h 2453099"/>
              <a:gd name="connsiteX3" fmla="*/ 5084805 w 6374711"/>
              <a:gd name="connsiteY3" fmla="*/ 2199430 h 2453099"/>
              <a:gd name="connsiteX4" fmla="*/ 6374711 w 6374711"/>
              <a:gd name="connsiteY4" fmla="*/ 461173 h 2453099"/>
              <a:gd name="connsiteX0" fmla="*/ 0 w 6374711"/>
              <a:gd name="connsiteY0" fmla="*/ 126610 h 2621449"/>
              <a:gd name="connsiteX1" fmla="*/ 1550175 w 6374711"/>
              <a:gd name="connsiteY1" fmla="*/ 363521 h 2621449"/>
              <a:gd name="connsiteX2" fmla="*/ 2558287 w 6374711"/>
              <a:gd name="connsiteY2" fmla="*/ 2307737 h 2621449"/>
              <a:gd name="connsiteX3" fmla="*/ 5084805 w 6374711"/>
              <a:gd name="connsiteY3" fmla="*/ 2245794 h 2621449"/>
              <a:gd name="connsiteX4" fmla="*/ 6374711 w 6374711"/>
              <a:gd name="connsiteY4" fmla="*/ 507537 h 2621449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4711" h="2823794">
                <a:moveTo>
                  <a:pt x="0" y="126610"/>
                </a:moveTo>
                <a:cubicBezTo>
                  <a:pt x="322953" y="175966"/>
                  <a:pt x="1123794" y="0"/>
                  <a:pt x="1550175" y="363521"/>
                </a:cubicBezTo>
                <a:cubicBezTo>
                  <a:pt x="1976556" y="727042"/>
                  <a:pt x="1934218" y="1947697"/>
                  <a:pt x="2558287" y="2307737"/>
                </a:cubicBezTo>
                <a:cubicBezTo>
                  <a:pt x="3330856" y="2746243"/>
                  <a:pt x="4658520" y="2823794"/>
                  <a:pt x="5294591" y="2523761"/>
                </a:cubicBezTo>
                <a:cubicBezTo>
                  <a:pt x="6030453" y="2128760"/>
                  <a:pt x="6318129" y="1179578"/>
                  <a:pt x="6374711" y="507537"/>
                </a:cubicBezTo>
              </a:path>
            </a:pathLst>
          </a:custGeom>
          <a:ln w="508000">
            <a:solidFill>
              <a:schemeClr val="accent1">
                <a:lumMod val="20000"/>
                <a:lumOff val="8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watershed: </a:t>
            </a:r>
            <a:br>
              <a:rPr lang="en-GB" dirty="0" smtClean="0"/>
            </a:br>
            <a:r>
              <a:rPr lang="en-GB" dirty="0" smtClean="0"/>
              <a:t>separation of binary particles</a:t>
            </a:r>
            <a:endParaRPr lang="en-GB" dirty="0"/>
          </a:p>
        </p:txBody>
      </p:sp>
      <p:pic>
        <p:nvPicPr>
          <p:cNvPr id="409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1737692" cy="1800000"/>
          </a:xfrm>
          <a:prstGeom prst="rect">
            <a:avLst/>
          </a:prstGeom>
          <a:noFill/>
        </p:spPr>
      </p:pic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05279" y="2204864"/>
            <a:ext cx="1737692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605279" y="4509321"/>
            <a:ext cx="1737691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7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827618" y="4509321"/>
            <a:ext cx="1730768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997767" y="4509321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9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997767" y="2204864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539552" y="3933056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Input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77287" y="3933056"/>
            <a:ext cx="16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Touching nuclei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2732581" y="6228020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Distance map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4683602" y="6237312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on reversed DM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7385714" y="6237312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lines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7087049" y="3933056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Separated nuclei</a:t>
            </a:r>
            <a:endParaRPr lang="en-GB" dirty="0"/>
          </a:p>
        </p:txBody>
      </p:sp>
      <p:pic>
        <p:nvPicPr>
          <p:cNvPr id="4099" name="Picture 3" descr="D:\dlegland\colloques\2016_IAMPS\atelier\images\nucleiDAPI\NucleiDAPIconfocal-filt-bin-distComp_wat-surfPlot.tif"/>
          <p:cNvPicPr>
            <a:picLocks noGrp="1" noChangeAspect="1" noChangeArrowheads="1"/>
          </p:cNvPicPr>
          <p:nvPr>
            <p:ph idx="1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96" y="4448869"/>
            <a:ext cx="2283835" cy="22651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watershed</a:t>
            </a:r>
            <a:endParaRPr lang="en-GB" dirty="0"/>
          </a:p>
        </p:txBody>
      </p:sp>
      <p:pic>
        <p:nvPicPr>
          <p:cNvPr id="9" name="Picture 2" descr="D:\dlegland\publis\papers\2014_MorphologyPlugin\images\embryo\demoPluginBasinsOverl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5557661" cy="4525963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1763688" y="6093296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Works exactly the same!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segmentation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347048" cy="4525963"/>
          </a:xfrm>
        </p:spPr>
        <p:txBody>
          <a:bodyPr/>
          <a:lstStyle/>
          <a:p>
            <a:r>
              <a:rPr lang="en-GB" dirty="0" smtClean="0"/>
              <a:t>Watershed algorithm</a:t>
            </a:r>
          </a:p>
          <a:p>
            <a:pPr lvl="1"/>
            <a:r>
              <a:rPr lang="en-GB" dirty="0" smtClean="0"/>
              <a:t>Segment cells </a:t>
            </a:r>
          </a:p>
          <a:p>
            <a:pPr lvl="1"/>
            <a:r>
              <a:rPr lang="en-GB" dirty="0" smtClean="0"/>
              <a:t>Segment objects </a:t>
            </a:r>
          </a:p>
          <a:p>
            <a:pPr lvl="1"/>
            <a:r>
              <a:rPr lang="en-GB" dirty="0" smtClean="0"/>
              <a:t>Separate particles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Connected components filters useful for post-processing </a:t>
            </a:r>
            <a:r>
              <a:rPr lang="en-GB" dirty="0" smtClean="0"/>
              <a:t>operations and / or </a:t>
            </a:r>
            <a:r>
              <a:rPr lang="en-GB" dirty="0" err="1" smtClean="0"/>
              <a:t>labeling</a:t>
            </a:r>
            <a:endParaRPr lang="en-GB" dirty="0"/>
          </a:p>
        </p:txBody>
      </p:sp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12360" y="2996952"/>
            <a:ext cx="1113160" cy="11576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84168" y="2204864"/>
            <a:ext cx="1536171" cy="1152128"/>
          </a:xfrm>
          <a:prstGeom prst="rect">
            <a:avLst/>
          </a:prstGeom>
          <a:noFill/>
        </p:spPr>
      </p:pic>
      <p:pic>
        <p:nvPicPr>
          <p:cNvPr id="7" name="Picture 5" descr="D:\dlegland\projets\tutoImages\images-src\visu\maizeSlice_crop_seg190_op_rec_cl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16016" y="1628800"/>
            <a:ext cx="1152128" cy="1152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511078" y="4869160"/>
            <a:ext cx="2213050" cy="1841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156176" y="4869160"/>
            <a:ext cx="2213050" cy="1841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Post-processing</a:t>
            </a:r>
            <a:endParaRPr lang="en-GB" dirty="0"/>
          </a:p>
        </p:txBody>
      </p:sp>
      <p:pic>
        <p:nvPicPr>
          <p:cNvPr id="4098" name="Picture 2" descr="D:\dlegland\colloques\2016_IAMPS\atelier\slides\images\appleCells\appleCells-smooth-watDyn30-lbl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2438400" cy="24384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slides\images\appleCells\appleCells-smooth-watDyn30-lbl-killBorders-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221088"/>
            <a:ext cx="2160240" cy="2160240"/>
          </a:xfrm>
          <a:prstGeom prst="rect">
            <a:avLst/>
          </a:prstGeom>
          <a:noFill/>
        </p:spPr>
      </p:pic>
      <p:pic>
        <p:nvPicPr>
          <p:cNvPr id="4100" name="Picture 4" descr="D:\dlegland\colloques\2016_IAMPS\atelier\slides\images\appleCells\label-edition-dem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28800"/>
            <a:ext cx="4403328" cy="3611224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318421" y="638132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 – choose borders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5580112" y="5219908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Label edition plugin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MorphoLibJ</a:t>
            </a:r>
            <a:r>
              <a:rPr lang="fr-FR" dirty="0" smtClean="0"/>
              <a:t> </a:t>
            </a:r>
            <a:r>
              <a:rPr lang="fr-FR" dirty="0" err="1" smtClean="0"/>
              <a:t>library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824536" cy="4525963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ImageJ</a:t>
            </a:r>
            <a:r>
              <a:rPr lang="fr-FR" dirty="0" smtClean="0"/>
              <a:t> plugin </a:t>
            </a:r>
          </a:p>
          <a:p>
            <a:r>
              <a:rPr lang="fr-FR" dirty="0" err="1" smtClean="0"/>
              <a:t>Developed</a:t>
            </a:r>
            <a:r>
              <a:rPr lang="fr-FR" dirty="0" smtClean="0"/>
              <a:t> </a:t>
            </a:r>
            <a:r>
              <a:rPr lang="fr-FR" dirty="0" err="1" smtClean="0"/>
              <a:t>at</a:t>
            </a:r>
            <a:r>
              <a:rPr lang="fr-FR" dirty="0" smtClean="0"/>
              <a:t> IJPB</a:t>
            </a:r>
          </a:p>
          <a:p>
            <a:r>
              <a:rPr lang="fr-FR" dirty="0" err="1" smtClean="0"/>
              <a:t>Provides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of </a:t>
            </a:r>
            <a:r>
              <a:rPr lang="fr-FR" dirty="0" err="1" smtClean="0"/>
              <a:t>many</a:t>
            </a:r>
            <a:r>
              <a:rPr lang="fr-FR" dirty="0" smtClean="0"/>
              <a:t> MM </a:t>
            </a:r>
            <a:r>
              <a:rPr lang="fr-FR" dirty="0" err="1" smtClean="0"/>
              <a:t>algorithms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GUI</a:t>
            </a:r>
          </a:p>
          <a:p>
            <a:endParaRPr lang="fr-FR" dirty="0" smtClean="0"/>
          </a:p>
          <a:p>
            <a:r>
              <a:rPr lang="fr-FR" dirty="0" smtClean="0"/>
              <a:t>Main page:</a:t>
            </a:r>
          </a:p>
          <a:p>
            <a:pPr lvl="1">
              <a:buNone/>
            </a:pPr>
            <a:r>
              <a:rPr lang="fr-FR" dirty="0" smtClean="0">
                <a:hlinkClick r:id="rId2"/>
              </a:rPr>
              <a:t>http</a:t>
            </a:r>
            <a:r>
              <a:rPr lang="fr-FR" dirty="0" smtClean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imagej.net/MorphoLibJ</a:t>
            </a:r>
            <a:r>
              <a:rPr lang="fr-FR" dirty="0" smtClean="0"/>
              <a:t> </a:t>
            </a:r>
            <a:endParaRPr lang="fr-FR" dirty="0" smtClean="0"/>
          </a:p>
          <a:p>
            <a:r>
              <a:rPr lang="fr-FR" dirty="0" smtClean="0"/>
              <a:t>Source code:</a:t>
            </a:r>
            <a:endParaRPr lang="fr-FR" dirty="0" smtClean="0"/>
          </a:p>
          <a:p>
            <a:pPr lvl="1">
              <a:buNone/>
            </a:pPr>
            <a:r>
              <a:rPr lang="fr-FR" dirty="0" smtClean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github.com/ijpb/MorphoLibJ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 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7896" y="1756431"/>
            <a:ext cx="4038600" cy="42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673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analysis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question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Why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acquire</a:t>
            </a:r>
            <a:r>
              <a:rPr lang="fr-FR" dirty="0" smtClean="0"/>
              <a:t> images?</a:t>
            </a:r>
            <a:endParaRPr lang="fr-FR" dirty="0" smtClean="0"/>
          </a:p>
          <a:p>
            <a:pPr lvl="1"/>
            <a:r>
              <a:rPr lang="fr-FR" dirty="0" smtClean="0"/>
              <a:t>Illustration, exploration</a:t>
            </a:r>
          </a:p>
          <a:p>
            <a:pPr lvl="1"/>
            <a:r>
              <a:rPr lang="fr-FR" dirty="0" smtClean="0"/>
              <a:t>Observation &amp;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endParaRPr lang="fr-FR" dirty="0" smtClean="0"/>
          </a:p>
          <a:p>
            <a:pPr lvl="1"/>
            <a:r>
              <a:rPr lang="fr-FR" b="1" dirty="0" smtClean="0"/>
              <a:t>Quantitative </a:t>
            </a:r>
            <a:r>
              <a:rPr lang="fr-FR" b="1" dirty="0" err="1" smtClean="0"/>
              <a:t>analysis</a:t>
            </a:r>
            <a:r>
              <a:rPr lang="fr-FR" b="1" dirty="0" smtClean="0"/>
              <a:t> of images</a:t>
            </a:r>
            <a:endParaRPr lang="fr-FR" b="1" dirty="0" smtClean="0"/>
          </a:p>
          <a:p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>
            <a:off x="1475656" y="2780928"/>
            <a:ext cx="590465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11560" y="1700808"/>
            <a:ext cx="183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 smtClean="0"/>
              <a:t>Données</a:t>
            </a:r>
          </a:p>
          <a:p>
            <a:pPr algn="ctr"/>
            <a:r>
              <a:rPr lang="fr-FR" sz="3600" dirty="0" smtClean="0"/>
              <a:t>(Images)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5580112" y="1700808"/>
            <a:ext cx="3137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Connaissances, </a:t>
            </a:r>
          </a:p>
          <a:p>
            <a:r>
              <a:rPr lang="fr-FR" sz="3600" dirty="0" smtClean="0"/>
              <a:t>résultats</a:t>
            </a:r>
            <a:endParaRPr lang="fr-FR" sz="3600" dirty="0"/>
          </a:p>
        </p:txBody>
      </p:sp>
      <p:sp>
        <p:nvSpPr>
          <p:cNvPr id="4" name="Ellipse 3"/>
          <p:cNvSpPr/>
          <p:nvPr/>
        </p:nvSpPr>
        <p:spPr>
          <a:xfrm>
            <a:off x="2771800" y="2204864"/>
            <a:ext cx="2736304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851920" y="2564904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 smtClean="0"/>
              <a:t>?</a:t>
            </a:r>
            <a:endParaRPr lang="fr-FR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Iamgea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fr-FR" dirty="0" smtClean="0"/>
              <a:t>Objective: </a:t>
            </a:r>
            <a:r>
              <a:rPr lang="fr-FR" dirty="0" err="1" smtClean="0"/>
              <a:t>extract</a:t>
            </a:r>
            <a:r>
              <a:rPr lang="fr-FR" dirty="0" smtClean="0"/>
              <a:t> quantitative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627313" y="2851993"/>
            <a:ext cx="185420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/>
              <a:t>Compter</a:t>
            </a:r>
          </a:p>
          <a:p>
            <a:pPr algn="ctr" defTabSz="828675" eaLnBrk="0" hangingPunct="0"/>
            <a:r>
              <a:rPr lang="fr-FR"/>
              <a:t>les objets</a:t>
            </a: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2627784" y="3645024"/>
            <a:ext cx="185420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 dirty="0"/>
              <a:t>Mesurer leurs</a:t>
            </a:r>
          </a:p>
          <a:p>
            <a:pPr algn="ctr" defTabSz="828675" eaLnBrk="0" hangingPunct="0"/>
            <a:r>
              <a:rPr lang="fr-FR" dirty="0"/>
              <a:t>dimensions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2627784" y="4437112"/>
            <a:ext cx="187325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/>
              <a:t>Caractériser</a:t>
            </a:r>
          </a:p>
          <a:p>
            <a:pPr algn="ctr" defTabSz="828675" eaLnBrk="0" hangingPunct="0"/>
            <a:r>
              <a:rPr lang="fr-FR"/>
              <a:t>leurs formes</a:t>
            </a:r>
          </a:p>
        </p:txBody>
      </p:sp>
      <p:sp>
        <p:nvSpPr>
          <p:cNvPr id="10" name="AutoShape 22"/>
          <p:cNvSpPr>
            <a:spLocks noChangeArrowheads="1"/>
          </p:cNvSpPr>
          <p:nvPr/>
        </p:nvSpPr>
        <p:spPr bwMode="auto">
          <a:xfrm>
            <a:off x="4572000" y="2852936"/>
            <a:ext cx="187325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 dirty="0"/>
              <a:t>Mesurer les</a:t>
            </a:r>
          </a:p>
          <a:p>
            <a:pPr algn="ctr" defTabSz="828675" eaLnBrk="0" hangingPunct="0"/>
            <a:r>
              <a:rPr lang="fr-FR" dirty="0"/>
              <a:t>intensités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570413" y="4434731"/>
            <a:ext cx="187325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/>
              <a:t>Quantifier</a:t>
            </a:r>
            <a:br>
              <a:rPr lang="fr-FR"/>
            </a:br>
            <a:r>
              <a:rPr lang="fr-FR"/>
              <a:t>les textures</a:t>
            </a: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4572000" y="3645024"/>
            <a:ext cx="1854200" cy="720725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algn="ctr" defTabSz="828675" eaLnBrk="0" hangingPunct="0"/>
            <a:r>
              <a:rPr lang="fr-FR" dirty="0"/>
              <a:t>Déterminer</a:t>
            </a:r>
          </a:p>
          <a:p>
            <a:pPr algn="ctr" defTabSz="828675" eaLnBrk="0" hangingPunct="0"/>
            <a:r>
              <a:rPr lang="fr-FR" dirty="0"/>
              <a:t>leur </a:t>
            </a:r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292725" y="2275731"/>
            <a:ext cx="1150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FF7F00"/>
                </a:solidFill>
              </a:rPr>
              <a:t>Analyse</a:t>
            </a:r>
          </a:p>
        </p:txBody>
      </p:sp>
      <p:sp>
        <p:nvSpPr>
          <p:cNvPr id="14" name="Line 27"/>
          <p:cNvSpPr>
            <a:spLocks noChangeShapeType="1"/>
          </p:cNvSpPr>
          <p:nvPr/>
        </p:nvSpPr>
        <p:spPr bwMode="auto">
          <a:xfrm>
            <a:off x="2627313" y="2707531"/>
            <a:ext cx="3889375" cy="0"/>
          </a:xfrm>
          <a:prstGeom prst="line">
            <a:avLst/>
          </a:prstGeom>
          <a:noFill/>
          <a:ln w="28575">
            <a:solidFill>
              <a:srgbClr val="40404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/>
          </a:p>
        </p:txBody>
      </p:sp>
      <p:pic>
        <p:nvPicPr>
          <p:cNvPr id="15" name="Picture 28" descr="rice_top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5444381"/>
            <a:ext cx="1295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0" descr="rice_top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704" y="5444381"/>
            <a:ext cx="1295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1" descr="rice_top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4592" y="5444381"/>
            <a:ext cx="1295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427038" y="5372943"/>
            <a:ext cx="3286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1</a:t>
            </a: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211138" y="6115893"/>
            <a:ext cx="3286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2</a:t>
            </a:r>
          </a:p>
        </p:txBody>
      </p:sp>
      <p:sp>
        <p:nvSpPr>
          <p:cNvPr id="21" name="Text Box 36"/>
          <p:cNvSpPr txBox="1">
            <a:spLocks noChangeArrowheads="1"/>
          </p:cNvSpPr>
          <p:nvPr/>
        </p:nvSpPr>
        <p:spPr bwMode="auto">
          <a:xfrm>
            <a:off x="427038" y="6115893"/>
            <a:ext cx="3286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rgbClr val="FFCC00"/>
                </a:solidFill>
              </a:rPr>
              <a:t>3</a:t>
            </a:r>
          </a:p>
        </p:txBody>
      </p:sp>
      <p:sp>
        <p:nvSpPr>
          <p:cNvPr id="22" name="Text Box 37"/>
          <p:cNvSpPr txBox="1">
            <a:spLocks noChangeArrowheads="1"/>
          </p:cNvSpPr>
          <p:nvPr/>
        </p:nvSpPr>
        <p:spPr bwMode="auto">
          <a:xfrm>
            <a:off x="642938" y="5828556"/>
            <a:ext cx="3286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5</a:t>
            </a: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971550" y="5588843"/>
            <a:ext cx="328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4</a:t>
            </a:r>
          </a:p>
        </p:txBody>
      </p:sp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900113" y="6188918"/>
            <a:ext cx="32861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6</a:t>
            </a: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1187450" y="6093668"/>
            <a:ext cx="3286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600" b="1">
                <a:solidFill>
                  <a:srgbClr val="FFCC00"/>
                </a:solidFill>
              </a:rPr>
              <a:t>7</a:t>
            </a:r>
          </a:p>
        </p:txBody>
      </p:sp>
      <p:sp>
        <p:nvSpPr>
          <p:cNvPr id="34" name="Line 52"/>
          <p:cNvSpPr>
            <a:spLocks noChangeShapeType="1"/>
          </p:cNvSpPr>
          <p:nvPr/>
        </p:nvSpPr>
        <p:spPr bwMode="auto">
          <a:xfrm>
            <a:off x="2161604" y="5841256"/>
            <a:ext cx="344488" cy="303212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 flipV="1">
            <a:off x="2117154" y="5788868"/>
            <a:ext cx="106363" cy="10795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6" name="Line 54"/>
          <p:cNvSpPr>
            <a:spLocks noChangeShapeType="1"/>
          </p:cNvSpPr>
          <p:nvPr/>
        </p:nvSpPr>
        <p:spPr bwMode="auto">
          <a:xfrm flipV="1">
            <a:off x="2448942" y="6093668"/>
            <a:ext cx="106362" cy="10795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7" name="Oval 55"/>
          <p:cNvSpPr>
            <a:spLocks noChangeArrowheads="1"/>
          </p:cNvSpPr>
          <p:nvPr/>
        </p:nvSpPr>
        <p:spPr bwMode="auto">
          <a:xfrm rot="21299694">
            <a:off x="3564954" y="6049218"/>
            <a:ext cx="142875" cy="576263"/>
          </a:xfrm>
          <a:prstGeom prst="ellipse">
            <a:avLst/>
          </a:prstGeom>
          <a:noFill/>
          <a:ln w="38100" algn="ctr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fr-FR"/>
          </a:p>
        </p:txBody>
      </p:sp>
      <p:graphicFrame>
        <p:nvGraphicFramePr>
          <p:cNvPr id="40" name="Group 363"/>
          <p:cNvGraphicFramePr>
            <a:graphicFrameLocks noGrp="1"/>
          </p:cNvGraphicFramePr>
          <p:nvPr/>
        </p:nvGraphicFramePr>
        <p:xfrm>
          <a:off x="6804248" y="2204864"/>
          <a:ext cx="2232248" cy="2438400"/>
        </p:xfrm>
        <a:graphic>
          <a:graphicData uri="http://schemas.openxmlformats.org/drawingml/2006/table">
            <a:tbl>
              <a:tblPr/>
              <a:tblGrid>
                <a:gridCol w="504056"/>
                <a:gridCol w="792088"/>
                <a:gridCol w="936104"/>
              </a:tblGrid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225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8" name="Picture 6" descr="D:\dlegland\projets\tutoImages\images-src\texture-pain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5445224"/>
            <a:ext cx="1286272" cy="1286272"/>
          </a:xfrm>
          <a:prstGeom prst="rect">
            <a:avLst/>
          </a:prstGeom>
          <a:noFill/>
        </p:spPr>
      </p:pic>
      <p:pic>
        <p:nvPicPr>
          <p:cNvPr id="50" name="Picture 10" descr="mesureIntensitesRO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5589240"/>
            <a:ext cx="1408430" cy="1080120"/>
          </a:xfrm>
          <a:prstGeom prst="rect">
            <a:avLst/>
          </a:prstGeom>
          <a:noFill/>
        </p:spPr>
      </p:pic>
      <p:pic>
        <p:nvPicPr>
          <p:cNvPr id="1026" name="Picture 2" descr="D:\dlegland\projets\tutoImages\images-src\visu\maize-imgf-markers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5445224"/>
            <a:ext cx="1296144" cy="1296144"/>
          </a:xfrm>
          <a:prstGeom prst="rect">
            <a:avLst/>
          </a:prstGeom>
          <a:noFill/>
        </p:spPr>
      </p:pic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1042988" y="4436318"/>
            <a:ext cx="864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47" name="Text Box 17"/>
          <p:cNvSpPr txBox="1">
            <a:spLocks noChangeArrowheads="1"/>
          </p:cNvSpPr>
          <p:nvPr/>
        </p:nvSpPr>
        <p:spPr bwMode="auto">
          <a:xfrm>
            <a:off x="7524328" y="4653136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smtClean="0"/>
              <a:t>Mesures</a:t>
            </a:r>
            <a:endParaRPr lang="fr-FR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2276872"/>
            <a:ext cx="2016000" cy="2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34" grpId="0" animBg="1"/>
      <p:bldP spid="35" grpId="0" animBg="1"/>
      <p:bldP spid="36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Quantitative analysis of plant tissues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23564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467544" y="4571836"/>
            <a:ext cx="182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Microscopic scale</a:t>
            </a:r>
            <a:endParaRPr lang="en-GB" dirty="0"/>
          </a:p>
        </p:txBody>
      </p:sp>
      <p:pic>
        <p:nvPicPr>
          <p:cNvPr id="1027" name="Picture 3" descr="D:\dlegland\colloques\2016_IAMPS\atelier\images-tp\e4a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132856"/>
            <a:ext cx="2901452" cy="2185045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6588224" y="4571836"/>
            <a:ext cx="188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Macroscopic scale</a:t>
            </a:r>
            <a:endParaRPr lang="en-GB" dirty="0"/>
          </a:p>
        </p:txBody>
      </p:sp>
      <p:sp>
        <p:nvSpPr>
          <p:cNvPr id="8" name="ZoneTexte 7"/>
          <p:cNvSpPr txBox="1"/>
          <p:nvPr/>
        </p:nvSpPr>
        <p:spPr>
          <a:xfrm>
            <a:off x="3918688" y="4571836"/>
            <a:ext cx="115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3D images</a:t>
            </a:r>
            <a:endParaRPr lang="en-GB" dirty="0"/>
          </a:p>
        </p:txBody>
      </p:sp>
      <p:pic>
        <p:nvPicPr>
          <p:cNvPr id="1028" name="Picture 4" descr="D:\dlegland\publis\papers\2014_MorphologyPlugin\images\embryo\gray8_3dBox-cro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9841" y="2060848"/>
            <a:ext cx="2701285" cy="2431157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395536" y="5085184"/>
            <a:ext cx="2875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Identify individual cells</a:t>
            </a:r>
          </a:p>
          <a:p>
            <a:r>
              <a:rPr lang="en-GB" dirty="0" smtClean="0"/>
              <a:t>With low SNR</a:t>
            </a:r>
          </a:p>
          <a:p>
            <a:r>
              <a:rPr lang="en-GB" dirty="0" smtClean="0"/>
              <a:t>Quantify size / shape</a:t>
            </a:r>
            <a:endParaRPr lang="en-GB" dirty="0"/>
          </a:p>
          <a:p>
            <a:r>
              <a:rPr lang="en-GB" dirty="0" smtClean="0"/>
              <a:t>Quantify spatial organization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419872" y="5157192"/>
            <a:ext cx="2150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Identify 3D cells</a:t>
            </a:r>
          </a:p>
          <a:p>
            <a:r>
              <a:rPr lang="en-GB" dirty="0" smtClean="0"/>
              <a:t>With lower SNR</a:t>
            </a:r>
          </a:p>
          <a:p>
            <a:r>
              <a:rPr lang="en-GB" dirty="0" smtClean="0"/>
              <a:t>Quantify size / shape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588224" y="5229200"/>
            <a:ext cx="16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Texture analysis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 analysis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Morphometry</a:t>
            </a:r>
            <a:r>
              <a:rPr lang="fr-FR" dirty="0" smtClean="0"/>
              <a:t> 2D</a:t>
            </a:r>
          </a:p>
          <a:p>
            <a:pPr lvl="1"/>
            <a:r>
              <a:rPr lang="fr-FR" dirty="0"/>
              <a:t>Area</a:t>
            </a:r>
          </a:p>
          <a:p>
            <a:pPr lvl="1"/>
            <a:r>
              <a:rPr lang="fr-FR" dirty="0" err="1" smtClean="0"/>
              <a:t>Perimeter</a:t>
            </a:r>
            <a:endParaRPr lang="fr-FR" dirty="0" smtClean="0"/>
          </a:p>
          <a:p>
            <a:pPr lvl="1"/>
            <a:r>
              <a:rPr lang="fr-FR" dirty="0" smtClean="0"/>
              <a:t>Euler </a:t>
            </a:r>
            <a:r>
              <a:rPr lang="fr-FR" dirty="0" err="1" smtClean="0"/>
              <a:t>Number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err="1" smtClean="0"/>
              <a:t>Morphometry</a:t>
            </a:r>
            <a:r>
              <a:rPr lang="fr-FR" dirty="0" smtClean="0"/>
              <a:t> 3D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 smtClean="0"/>
              <a:t>Surface area</a:t>
            </a:r>
          </a:p>
          <a:p>
            <a:pPr lvl="1"/>
            <a:r>
              <a:rPr lang="fr-FR" dirty="0" smtClean="0"/>
              <a:t>Euler </a:t>
            </a:r>
            <a:r>
              <a:rPr lang="fr-FR" dirty="0" err="1" smtClean="0"/>
              <a:t>Number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141168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Additivity</a:t>
            </a:r>
            <a:r>
              <a:rPr lang="en-GB" dirty="0" smtClean="0"/>
              <a:t> property</a:t>
            </a:r>
          </a:p>
          <a:p>
            <a:pPr>
              <a:buNone/>
            </a:pPr>
            <a:r>
              <a:rPr lang="en-GB" dirty="0" smtClean="0"/>
              <a:t>	</a:t>
            </a:r>
          </a:p>
          <a:p>
            <a:r>
              <a:rPr lang="en-GB" dirty="0" smtClean="0"/>
              <a:t>Stereological relationships</a:t>
            </a:r>
          </a:p>
          <a:p>
            <a:pPr lvl="1">
              <a:buNone/>
            </a:pPr>
            <a:r>
              <a:rPr lang="en-GB" dirty="0" smtClean="0"/>
              <a:t>A</a:t>
            </a:r>
            <a:r>
              <a:rPr lang="en-GB" baseline="-25000" dirty="0" smtClean="0"/>
              <a:t>A</a:t>
            </a:r>
            <a:r>
              <a:rPr lang="en-GB" dirty="0" smtClean="0"/>
              <a:t>=V</a:t>
            </a:r>
            <a:r>
              <a:rPr lang="en-GB" baseline="-25000" dirty="0" smtClean="0"/>
              <a:t>V</a:t>
            </a:r>
            <a:r>
              <a:rPr lang="en-GB" dirty="0" smtClean="0"/>
              <a:t>, B</a:t>
            </a:r>
            <a:r>
              <a:rPr lang="en-GB" baseline="-25000" dirty="0" smtClean="0"/>
              <a:t>A</a:t>
            </a:r>
            <a:r>
              <a:rPr lang="en-GB" dirty="0" smtClean="0"/>
              <a:t>=S</a:t>
            </a:r>
            <a:r>
              <a:rPr lang="en-GB" baseline="-25000" dirty="0" smtClean="0"/>
              <a:t>V</a:t>
            </a:r>
            <a:endParaRPr lang="en-GB" baseline="-25000" dirty="0"/>
          </a:p>
        </p:txBody>
      </p:sp>
      <p:pic>
        <p:nvPicPr>
          <p:cNvPr id="2051" name="Picture 3" descr="D:\dlegland\dev\imagej\morphoLibJ\dev\doc\MorphoLibJ-manual\images\analysis\euler-number-2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628800"/>
            <a:ext cx="2433489" cy="1944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1772815"/>
            <a:ext cx="2191569" cy="194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t 9"/>
          <p:cNvGraphicFramePr>
            <a:graphicFrameLocks noChangeAspect="1"/>
          </p:cNvGraphicFramePr>
          <p:nvPr/>
        </p:nvGraphicFramePr>
        <p:xfrm>
          <a:off x="4932040" y="4725144"/>
          <a:ext cx="4005445" cy="360040"/>
        </p:xfrm>
        <a:graphic>
          <a:graphicData uri="http://schemas.openxmlformats.org/presentationml/2006/ole">
            <p:oleObj spid="_x0000_s1028" name="Équation" r:id="rId5" imgW="226044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</a:t>
            </a:r>
            <a:r>
              <a:rPr lang="en-GB" dirty="0" smtClean="0"/>
              <a:t>of measurements</a:t>
            </a:r>
            <a:endParaRPr lang="en-GB" dirty="0"/>
          </a:p>
        </p:txBody>
      </p:sp>
      <p:pic>
        <p:nvPicPr>
          <p:cNvPr id="2050" name="Picture 2" descr="D:\dlegland\dev\imagej\morphoLibJ\dev\doc\MorphoLibJ-manual\images\analysis\crofton-principle-2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00808"/>
            <a:ext cx="1741739" cy="1741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0848"/>
            <a:ext cx="300711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dlegland\projets\minkowski\global3d\resol3d\oblate\oblateError_byResolution_lo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2026" y="3861048"/>
            <a:ext cx="3576398" cy="2682298"/>
          </a:xfrm>
          <a:prstGeom prst="rect">
            <a:avLst/>
          </a:prstGeom>
          <a:noFill/>
        </p:spPr>
      </p:pic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criteria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Accuracy</a:t>
            </a:r>
            <a:r>
              <a:rPr lang="fr-FR" dirty="0" smtClean="0"/>
              <a:t> (</a:t>
            </a:r>
            <a:r>
              <a:rPr lang="fr-FR" dirty="0" err="1" smtClean="0"/>
              <a:t>bias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Precision</a:t>
            </a:r>
            <a:r>
              <a:rPr lang="fr-FR" dirty="0" smtClean="0"/>
              <a:t> (</a:t>
            </a:r>
            <a:r>
              <a:rPr lang="fr-FR" dirty="0" err="1" smtClean="0"/>
              <a:t>variability</a:t>
            </a:r>
            <a:r>
              <a:rPr lang="fr-FR" dirty="0" smtClean="0"/>
              <a:t>)</a:t>
            </a:r>
          </a:p>
          <a:p>
            <a:endParaRPr lang="en-GB" dirty="0"/>
          </a:p>
        </p:txBody>
      </p:sp>
      <p:pic>
        <p:nvPicPr>
          <p:cNvPr id="11" name="Picture 2" descr="Four possible relationships between bias and precision.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429000"/>
            <a:ext cx="2899420" cy="285364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6156176" y="1558533"/>
            <a:ext cx="2808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Estimate perimeter/surface </a:t>
            </a:r>
          </a:p>
          <a:p>
            <a:r>
              <a:rPr lang="en-GB" dirty="0" smtClean="0"/>
              <a:t>with Crofton formula: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4716016" y="3645024"/>
            <a:ext cx="39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Error may not decrease with resolution!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6242244" y="6488668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Lehmann and </a:t>
            </a:r>
            <a:r>
              <a:rPr lang="en-GB" dirty="0" err="1" smtClean="0"/>
              <a:t>Legland</a:t>
            </a:r>
            <a:r>
              <a:rPr lang="en-GB" dirty="0" smtClean="0"/>
              <a:t>, 2010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diameter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Path</a:t>
            </a:r>
            <a:endParaRPr lang="fr-FR" dirty="0"/>
          </a:p>
          <a:p>
            <a:pPr marL="457200" lvl="1" indent="0">
              <a:buNone/>
            </a:pPr>
            <a:r>
              <a:rPr lang="fr-FR" dirty="0" err="1" smtClean="0"/>
              <a:t>Curve</a:t>
            </a:r>
            <a:r>
              <a:rPr lang="fr-FR" dirty="0" smtClean="0"/>
              <a:t> C </a:t>
            </a:r>
            <a:r>
              <a:rPr lang="fr-FR" dirty="0" err="1" smtClean="0"/>
              <a:t>contained</a:t>
            </a:r>
            <a:r>
              <a:rPr lang="fr-FR" dirty="0" smtClean="0"/>
              <a:t> in X</a:t>
            </a:r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err="1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</a:p>
          <a:p>
            <a:pPr marL="457200" lvl="1" indent="0">
              <a:buNone/>
            </a:pPr>
            <a:r>
              <a:rPr lang="fr-FR" dirty="0" err="1" smtClean="0"/>
              <a:t>Curve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shortest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endParaRPr lang="fr-FR" dirty="0" smtClean="0"/>
          </a:p>
          <a:p>
            <a:pPr marL="457200" lvl="1" indent="0">
              <a:buNone/>
            </a:pPr>
            <a:r>
              <a:rPr lang="fr-FR" altLang="fr-FR" i="1" dirty="0" smtClean="0"/>
              <a:t>dg = </a:t>
            </a:r>
            <a:r>
              <a:rPr lang="fr-FR" altLang="fr-FR" dirty="0" smtClean="0"/>
              <a:t>min </a:t>
            </a:r>
            <a:r>
              <a:rPr lang="fr-FR" altLang="fr-FR" dirty="0" err="1" smtClean="0"/>
              <a:t>length</a:t>
            </a:r>
            <a:r>
              <a:rPr lang="fr-FR" altLang="fr-FR" i="1" dirty="0" smtClean="0"/>
              <a:t>(C)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diameter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Maximum of </a:t>
            </a:r>
            <a:r>
              <a:rPr lang="fr-FR" dirty="0" err="1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lengths</a:t>
            </a:r>
            <a:endParaRPr lang="fr-FR" dirty="0" smtClean="0"/>
          </a:p>
          <a:p>
            <a:pPr marL="457200" lvl="1" indent="0">
              <a:buNone/>
            </a:pPr>
            <a:r>
              <a:rPr lang="fr-FR" altLang="fr-FR" dirty="0"/>
              <a:t>Dg = max </a:t>
            </a:r>
            <a:r>
              <a:rPr lang="fr-FR" altLang="fr-FR" i="1" dirty="0"/>
              <a:t>dg(</a:t>
            </a:r>
            <a:r>
              <a:rPr lang="fr-FR" altLang="fr-FR" i="1" dirty="0" err="1"/>
              <a:t>x,y</a:t>
            </a:r>
            <a:r>
              <a:rPr lang="fr-FR" altLang="fr-FR" i="1" dirty="0" smtClean="0"/>
              <a:t>)</a:t>
            </a:r>
            <a:endParaRPr lang="fr-FR" altLang="fr-FR" i="1" dirty="0"/>
          </a:p>
        </p:txBody>
      </p:sp>
      <p:pic>
        <p:nvPicPr>
          <p:cNvPr id="5" name="Picture 7" descr="cheminsGeodesi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063" y="2097088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0" descr="distanceGeodesiq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0063" y="3609975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3" descr="diametreGeodesi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5068888"/>
            <a:ext cx="2159000" cy="1619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54775" y="6521450"/>
            <a:ext cx="2689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1600"/>
              <a:t>Lantuéjoul &amp; Beucher, 1981</a:t>
            </a:r>
          </a:p>
        </p:txBody>
      </p:sp>
    </p:spTree>
    <p:extLst>
      <p:ext uri="{BB962C8B-B14F-4D97-AF65-F5344CB8AC3E}">
        <p14:creationId xmlns="" xmlns:p14="http://schemas.microsoft.com/office/powerpoint/2010/main" val="332194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Shape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elongation</a:t>
            </a: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/>
              <a:t>Dg / </a:t>
            </a:r>
            <a:r>
              <a:rPr lang="fr-FR" altLang="fr-FR" dirty="0" smtClean="0"/>
              <a:t>Th</a:t>
            </a:r>
            <a:endParaRPr lang="fr-FR" altLang="fr-FR" dirty="0"/>
          </a:p>
          <a:p>
            <a:pPr lvl="1">
              <a:lnSpc>
                <a:spcPct val="90000"/>
              </a:lnSpc>
            </a:pPr>
            <a:endParaRPr lang="fr-FR" altLang="fr-FR" dirty="0" smtClean="0"/>
          </a:p>
          <a:p>
            <a:pPr lvl="1">
              <a:lnSpc>
                <a:spcPct val="90000"/>
              </a:lnSpc>
            </a:pPr>
            <a:endParaRPr lang="fr-FR" altLang="fr-FR" dirty="0"/>
          </a:p>
          <a:p>
            <a:pPr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shape</a:t>
            </a:r>
            <a:r>
              <a:rPr lang="fr-FR" altLang="fr-FR" dirty="0" smtClean="0"/>
              <a:t> factor</a:t>
            </a: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>
                <a:cs typeface="Arial" pitchFamily="34" charset="0"/>
              </a:rPr>
              <a:t>(</a:t>
            </a:r>
            <a:r>
              <a:rPr lang="el-GR" altLang="fr-FR" dirty="0">
                <a:cs typeface="Arial" pitchFamily="34" charset="0"/>
              </a:rPr>
              <a:t>π</a:t>
            </a:r>
            <a:r>
              <a:rPr lang="fr-FR" altLang="fr-FR" dirty="0">
                <a:cs typeface="Arial" pitchFamily="34" charset="0"/>
              </a:rPr>
              <a:t> / 4) </a:t>
            </a:r>
            <a:r>
              <a:rPr lang="fr-FR" altLang="fr-FR" dirty="0"/>
              <a:t>* Dg² / A</a:t>
            </a:r>
          </a:p>
          <a:p>
            <a:pPr lvl="1">
              <a:lnSpc>
                <a:spcPct val="90000"/>
              </a:lnSpc>
            </a:pPr>
            <a:endParaRPr lang="fr-FR" altLang="fr-FR" dirty="0" smtClean="0"/>
          </a:p>
          <a:p>
            <a:pPr lvl="1">
              <a:lnSpc>
                <a:spcPct val="90000"/>
              </a:lnSpc>
            </a:pPr>
            <a:endParaRPr lang="fr-FR" altLang="fr-FR" dirty="0"/>
          </a:p>
          <a:p>
            <a:pPr>
              <a:lnSpc>
                <a:spcPct val="90000"/>
              </a:lnSpc>
            </a:pPr>
            <a:r>
              <a:rPr lang="fr-FR" altLang="fr-FR" dirty="0" err="1" smtClean="0"/>
              <a:t>Tortuosity</a:t>
            </a: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/>
              <a:t>Dg / </a:t>
            </a:r>
            <a:r>
              <a:rPr lang="fr-FR" altLang="fr-FR" dirty="0" err="1"/>
              <a:t>Fmax</a:t>
            </a:r>
            <a:endParaRPr lang="fr-FR" altLang="fr-FR" dirty="0"/>
          </a:p>
          <a:p>
            <a:endParaRPr lang="fr-FR" dirty="0"/>
          </a:p>
        </p:txBody>
      </p:sp>
      <p:pic>
        <p:nvPicPr>
          <p:cNvPr id="5" name="Picture 6" descr="diametreGeodesi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900" y="1981200"/>
            <a:ext cx="2489200" cy="18669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6864350" y="2241550"/>
            <a:ext cx="538163" cy="539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7" name="Picture 9" descr="diametreGeodesi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900" y="4221163"/>
            <a:ext cx="2489200" cy="18669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Line 11"/>
          <p:cNvSpPr>
            <a:spLocks noChangeShapeType="1"/>
          </p:cNvSpPr>
          <p:nvPr/>
        </p:nvSpPr>
        <p:spPr bwMode="auto">
          <a:xfrm flipH="1">
            <a:off x="5392738" y="3933825"/>
            <a:ext cx="657225" cy="1223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H="1">
            <a:off x="7370763" y="4941888"/>
            <a:ext cx="657225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5292725" y="5300663"/>
            <a:ext cx="1943100" cy="108108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580063" y="5734050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/>
              <a:t>Fmax</a:t>
            </a: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7077075" y="2266950"/>
            <a:ext cx="176213" cy="500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7235825" y="1989138"/>
            <a:ext cx="1090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dirty="0" err="1" smtClean="0"/>
              <a:t>Thickness</a:t>
            </a:r>
            <a:endParaRPr lang="fr-FR" altLang="fr-FR" dirty="0"/>
          </a:p>
        </p:txBody>
      </p:sp>
    </p:spTree>
    <p:extLst>
      <p:ext uri="{BB962C8B-B14F-4D97-AF65-F5344CB8AC3E}">
        <p14:creationId xmlns="" xmlns:p14="http://schemas.microsoft.com/office/powerpoint/2010/main" val="26103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6136" y="4459122"/>
            <a:ext cx="3322712" cy="2208611"/>
          </a:xfrm>
          <a:noFill/>
          <a:ln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Application: classification of </a:t>
            </a:r>
            <a:r>
              <a:rPr lang="fr-FR" dirty="0" err="1" smtClean="0"/>
              <a:t>hemp</a:t>
            </a:r>
            <a:r>
              <a:rPr lang="fr-FR" dirty="0" smtClean="0"/>
              <a:t> fibres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89720" y="1628800"/>
            <a:ext cx="4038600" cy="4525963"/>
          </a:xfrm>
        </p:spPr>
        <p:txBody>
          <a:bodyPr/>
          <a:lstStyle/>
          <a:p>
            <a:r>
              <a:rPr lang="fr-FR" dirty="0" smtClean="0"/>
              <a:t>Fibre </a:t>
            </a:r>
            <a:r>
              <a:rPr lang="fr-FR" dirty="0" err="1" smtClean="0"/>
              <a:t>samples</a:t>
            </a:r>
            <a:endParaRPr lang="fr-FR" dirty="0"/>
          </a:p>
        </p:txBody>
      </p:sp>
      <p:pic>
        <p:nvPicPr>
          <p:cNvPr id="6" name="Picture 7" descr="lbl-06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528" y="2132856"/>
            <a:ext cx="1600200" cy="14478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bl-055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8198" y="3106078"/>
            <a:ext cx="952500" cy="11557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lbl-06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76527"/>
            <a:ext cx="431800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lbl-06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53" y="3093378"/>
            <a:ext cx="635000" cy="1181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bl-237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0" y="3683928"/>
            <a:ext cx="927100" cy="63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30" y="4453703"/>
            <a:ext cx="3116810" cy="2316864"/>
          </a:xfrm>
          <a:prstGeom prst="rect">
            <a:avLst/>
          </a:prstGeom>
          <a:noFill/>
          <a:ln/>
        </p:spPr>
      </p:pic>
      <p:pic>
        <p:nvPicPr>
          <p:cNvPr id="12" name="Picture 14" descr="logParams-ge10-sel12-ac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1089" y="4553892"/>
            <a:ext cx="3070638" cy="230410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72194"/>
            <a:ext cx="2880320" cy="306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731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Topology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:</a:t>
            </a:r>
            <a:br>
              <a:rPr lang="fr-FR" dirty="0" smtClean="0"/>
            </a:br>
            <a:r>
              <a:rPr lang="fr-FR" dirty="0" err="1" smtClean="0"/>
              <a:t>region</a:t>
            </a:r>
            <a:r>
              <a:rPr lang="fr-FR" dirty="0" smtClean="0"/>
              <a:t> </a:t>
            </a:r>
            <a:r>
              <a:rPr lang="fr-FR" dirty="0" err="1" smtClean="0"/>
              <a:t>adjacency</a:t>
            </a:r>
            <a:r>
              <a:rPr lang="fr-FR" dirty="0" smtClean="0"/>
              <a:t> graph (RAG)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Objectives:</a:t>
            </a:r>
          </a:p>
          <a:p>
            <a:pPr lvl="1"/>
            <a:r>
              <a:rPr lang="fr-FR" dirty="0" err="1" smtClean="0"/>
              <a:t>Provide</a:t>
            </a:r>
            <a:r>
              <a:rPr lang="fr-FR" dirty="0" smtClean="0"/>
              <a:t> information about </a:t>
            </a:r>
            <a:r>
              <a:rPr lang="fr-FR" dirty="0" err="1" smtClean="0"/>
              <a:t>cell</a:t>
            </a:r>
            <a:r>
              <a:rPr lang="fr-FR" dirty="0" smtClean="0"/>
              <a:t> network </a:t>
            </a:r>
            <a:r>
              <a:rPr lang="fr-FR" dirty="0" err="1" smtClean="0"/>
              <a:t>topology</a:t>
            </a:r>
            <a:endParaRPr lang="fr-FR" dirty="0" smtClean="0"/>
          </a:p>
          <a:p>
            <a:pPr lvl="1"/>
            <a:r>
              <a:rPr lang="fr-FR" dirty="0"/>
              <a:t>H</a:t>
            </a:r>
            <a:r>
              <a:rPr lang="fr-FR" dirty="0" smtClean="0"/>
              <a:t>elp the classification of </a:t>
            </a:r>
            <a:r>
              <a:rPr lang="fr-FR" dirty="0" err="1" smtClean="0"/>
              <a:t>regions</a:t>
            </a:r>
            <a:r>
              <a:rPr lang="fr-FR" dirty="0" smtClean="0"/>
              <a:t>/</a:t>
            </a:r>
            <a:r>
              <a:rPr lang="fr-FR" dirty="0" err="1" smtClean="0"/>
              <a:t>cells</a:t>
            </a:r>
            <a:r>
              <a:rPr lang="fr-FR" dirty="0" smtClean="0"/>
              <a:t> by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 smtClean="0"/>
              <a:t>considering</a:t>
            </a:r>
            <a:r>
              <a:rPr lang="fr-FR" dirty="0" smtClean="0"/>
              <a:t> the </a:t>
            </a:r>
            <a:r>
              <a:rPr lang="fr-FR" dirty="0" err="1" smtClean="0"/>
              <a:t>neighbors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pic>
        <p:nvPicPr>
          <p:cNvPr id="5122" name="Picture 2" descr="D:\dlegland\dev\imagej\morphoLibJ\dev\doc\MorphoLibJ-manual\images\analysis\maize-cls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8002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legland\dev\imagej\morphoLibJ\dev\doc\MorphoLibJ-manual\images\analysis\maize-clsm-ra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8002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save\save_2016_09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002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83568" y="630002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Original image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779912" y="629740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Segmentation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00192" y="6300028"/>
            <a:ext cx="246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Region</a:t>
            </a:r>
            <a:r>
              <a:rPr lang="fr-FR" dirty="0" smtClean="0"/>
              <a:t> </a:t>
            </a:r>
            <a:r>
              <a:rPr lang="fr-FR" dirty="0" err="1"/>
              <a:t>A</a:t>
            </a:r>
            <a:r>
              <a:rPr lang="fr-FR" dirty="0" err="1" smtClean="0"/>
              <a:t>djacency</a:t>
            </a:r>
            <a:r>
              <a:rPr lang="fr-FR" dirty="0" smtClean="0"/>
              <a:t> Graph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4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Typical Image processing workflow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/>
        </p:nvGraphicFramePr>
        <p:xfrm>
          <a:off x="7372325" y="4535340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/>
                <a:gridCol w="582243"/>
                <a:gridCol w="688105"/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581128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581128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581128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6309320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9320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6309320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381328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granulometry</a:t>
            </a:r>
            <a:endParaRPr lang="fr-F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340769"/>
            <a:ext cx="8640960" cy="4526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 texture analysis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 of image filters with increasing sizes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demoGranuloMaize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36912"/>
            <a:ext cx="83151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02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morphology</a:t>
            </a:r>
            <a:r>
              <a:rPr lang="fr-FR" dirty="0" smtClean="0"/>
              <a:t>: </a:t>
            </a:r>
            <a:r>
              <a:rPr lang="fr-FR" dirty="0" err="1" smtClean="0"/>
              <a:t>granulometric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pic>
        <p:nvPicPr>
          <p:cNvPr id="4" name="Picture 28" descr="granulo_flv_e0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2204864"/>
            <a:ext cx="5795962" cy="4349750"/>
          </a:xfrm>
          <a:prstGeom prst="rect">
            <a:avLst/>
          </a:prstGeom>
          <a:noFill/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50850" y="4264620"/>
            <a:ext cx="992188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3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>
                <a:solidFill>
                  <a:srgbClr val="FFFFFF"/>
                </a:solidFill>
              </a:rPr>
              <a:t>10.7 mm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79388" y="1700808"/>
            <a:ext cx="2757487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80975" y="4551958"/>
            <a:ext cx="2757488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524750" y="2361208"/>
            <a:ext cx="1122363" cy="1512887"/>
            <a:chOff x="4752" y="1536"/>
            <a:chExt cx="707" cy="953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3132138" y="1844824"/>
            <a:ext cx="194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 dirty="0"/>
              <a:t>Variation of sum</a:t>
            </a:r>
          </a:p>
          <a:p>
            <a:pPr defTabSz="914400"/>
            <a:r>
              <a:rPr lang="en-GB" dirty="0"/>
              <a:t>of grey levels (%)</a:t>
            </a: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4788024" y="6237312"/>
            <a:ext cx="417671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/>
            <a:r>
              <a:rPr lang="en-GB" dirty="0"/>
              <a:t>Size of structuring element (µm)</a:t>
            </a:r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>
            <a:off x="2700338" y="3226395"/>
            <a:ext cx="1655762" cy="142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2843213" y="4378920"/>
            <a:ext cx="1584325" cy="10795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>
            <a:off x="5940425" y="3945533"/>
            <a:ext cx="0" cy="4333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5292725" y="3513733"/>
            <a:ext cx="0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323850" y="3945533"/>
            <a:ext cx="97313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FF0000"/>
                </a:solidFill>
              </a:rPr>
              <a:t>350 µm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1908175" y="4594820"/>
            <a:ext cx="973138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0000FF"/>
                </a:solidFill>
              </a:rPr>
              <a:t>450 µm</a:t>
            </a:r>
          </a:p>
        </p:txBody>
      </p:sp>
    </p:spTree>
    <p:extLst>
      <p:ext uri="{BB962C8B-B14F-4D97-AF65-F5344CB8AC3E}">
        <p14:creationId xmlns="" xmlns:p14="http://schemas.microsoft.com/office/powerpoint/2010/main" val="6879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Granulometric</a:t>
            </a:r>
            <a:r>
              <a:rPr lang="en-US" dirty="0" smtClean="0"/>
              <a:t> curve depending on distance to epidermis</a:t>
            </a:r>
            <a:endParaRPr lang="fr-F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323850" y="1700213"/>
            <a:ext cx="2757488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302345" y="4551363"/>
            <a:ext cx="2757487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203575" y="2276475"/>
            <a:ext cx="5602288" cy="3886200"/>
          </a:xfrm>
          <a:prstGeom prst="rect">
            <a:avLst/>
          </a:prstGeom>
          <a:noFill/>
          <a:ln/>
        </p:spPr>
      </p:pic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2700338" y="2781300"/>
            <a:ext cx="3024187" cy="1943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V="1">
            <a:off x="2843213" y="4221163"/>
            <a:ext cx="1657350" cy="7921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500563" y="2205038"/>
            <a:ext cx="219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/>
              <a:t>Cell mean grey size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524750" y="1916113"/>
            <a:ext cx="1122363" cy="1512887"/>
            <a:chOff x="4752" y="1536"/>
            <a:chExt cx="707" cy="953"/>
          </a:xfrm>
        </p:grpSpPr>
        <p:pic>
          <p:nvPicPr>
            <p:cNvPr id="12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11900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fr-FR" b="1" dirty="0" smtClean="0"/>
              <a:t>Main </a:t>
            </a:r>
            <a:r>
              <a:rPr lang="fr-FR" b="1" dirty="0" err="1" smtClean="0"/>
              <a:t>references</a:t>
            </a:r>
            <a:endParaRPr lang="fr-FR" b="1" dirty="0" smtClean="0"/>
          </a:p>
          <a:p>
            <a:pPr algn="just"/>
            <a:r>
              <a:rPr lang="fr-FR" b="1" dirty="0" err="1" smtClean="0"/>
              <a:t>Legland</a:t>
            </a:r>
            <a:r>
              <a:rPr lang="fr-FR" b="1" dirty="0" smtClean="0"/>
              <a:t> </a:t>
            </a:r>
            <a:r>
              <a:rPr lang="fr-FR" b="1" dirty="0" smtClean="0"/>
              <a:t>D, </a:t>
            </a:r>
            <a:r>
              <a:rPr lang="fr-FR" b="1" dirty="0" err="1" smtClean="0"/>
              <a:t>Arganda</a:t>
            </a:r>
            <a:r>
              <a:rPr lang="fr-FR" b="1" dirty="0" smtClean="0"/>
              <a:t>-Carreras I, </a:t>
            </a:r>
            <a:r>
              <a:rPr lang="fr-FR" b="1" dirty="0" err="1" smtClean="0"/>
              <a:t>Andrey</a:t>
            </a:r>
            <a:r>
              <a:rPr lang="fr-FR" b="1" dirty="0" smtClean="0"/>
              <a:t> P (2016). </a:t>
            </a:r>
            <a:r>
              <a:rPr lang="fr-FR" dirty="0" err="1" smtClean="0">
                <a:hlinkClick r:id="rId2"/>
              </a:rPr>
              <a:t>MorphoLibJ</a:t>
            </a:r>
            <a:r>
              <a:rPr lang="fr-FR" dirty="0" smtClean="0">
                <a:hlinkClick r:id="rId2"/>
              </a:rPr>
              <a:t>: </a:t>
            </a:r>
            <a:r>
              <a:rPr lang="fr-FR" dirty="0" err="1" smtClean="0">
                <a:hlinkClick r:id="rId2"/>
              </a:rPr>
              <a:t>integrated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library</a:t>
            </a:r>
            <a:r>
              <a:rPr lang="fr-FR" dirty="0" smtClean="0">
                <a:hlinkClick r:id="rId2"/>
              </a:rPr>
              <a:t> and plugins for </a:t>
            </a:r>
            <a:r>
              <a:rPr lang="fr-FR" dirty="0" err="1" smtClean="0">
                <a:hlinkClick r:id="rId2"/>
              </a:rPr>
              <a:t>mathematical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morphology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with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ImageJ</a:t>
            </a:r>
            <a:r>
              <a:rPr lang="fr-FR" dirty="0" smtClean="0"/>
              <a:t>. </a:t>
            </a:r>
            <a:r>
              <a:rPr lang="fr-FR" dirty="0" err="1" smtClean="0"/>
              <a:t>Bioinformatics</a:t>
            </a:r>
            <a:r>
              <a:rPr lang="fr-FR" dirty="0" smtClean="0"/>
              <a:t>, </a:t>
            </a:r>
            <a:r>
              <a:rPr lang="fr-FR" dirty="0" err="1" smtClean="0"/>
              <a:t>doi</a:t>
            </a:r>
            <a:r>
              <a:rPr lang="fr-FR" dirty="0" smtClean="0"/>
              <a:t>:10.1093/</a:t>
            </a:r>
            <a:r>
              <a:rPr lang="fr-FR" dirty="0" err="1" smtClean="0"/>
              <a:t>bioinformatics</a:t>
            </a:r>
            <a:r>
              <a:rPr lang="fr-FR" dirty="0" smtClean="0"/>
              <a:t>/btw413</a:t>
            </a:r>
          </a:p>
          <a:p>
            <a:pPr algn="just"/>
            <a:r>
              <a:rPr lang="fr-FR" b="1" dirty="0" err="1" smtClean="0"/>
              <a:t>Soille</a:t>
            </a:r>
            <a:r>
              <a:rPr lang="fr-FR" b="1" dirty="0" smtClean="0"/>
              <a:t>, P (2003). </a:t>
            </a:r>
            <a:r>
              <a:rPr lang="fr-FR" dirty="0" err="1" smtClean="0"/>
              <a:t>Morphological</a:t>
            </a:r>
            <a:r>
              <a:rPr lang="fr-FR" dirty="0" smtClean="0"/>
              <a:t> Image </a:t>
            </a:r>
            <a:r>
              <a:rPr lang="fr-FR" dirty="0" err="1" smtClean="0"/>
              <a:t>Analysis</a:t>
            </a:r>
            <a:r>
              <a:rPr lang="fr-FR" dirty="0" smtClean="0"/>
              <a:t>. </a:t>
            </a:r>
            <a:r>
              <a:rPr lang="fr-FR" i="1" dirty="0" smtClean="0"/>
              <a:t>Springer, Second </a:t>
            </a:r>
            <a:r>
              <a:rPr lang="fr-FR" i="1" dirty="0" err="1" smtClean="0"/>
              <a:t>edition</a:t>
            </a:r>
            <a:endParaRPr lang="fr-FR" i="1" dirty="0" smtClean="0"/>
          </a:p>
          <a:p>
            <a:pPr algn="just"/>
            <a:r>
              <a:rPr lang="en-US" b="1" dirty="0" smtClean="0"/>
              <a:t>Serra, J. (1982). </a:t>
            </a:r>
            <a:r>
              <a:rPr lang="en-US" dirty="0" smtClean="0"/>
              <a:t>Image Analysis and Mathematical Morphology. Volume 1, </a:t>
            </a:r>
            <a:r>
              <a:rPr lang="en-US" i="1" dirty="0" smtClean="0"/>
              <a:t>Academic </a:t>
            </a:r>
            <a:r>
              <a:rPr lang="en-US" i="1" dirty="0" smtClean="0"/>
              <a:t>Press</a:t>
            </a:r>
          </a:p>
          <a:p>
            <a:pPr algn="just">
              <a:buNone/>
            </a:pPr>
            <a:endParaRPr lang="en-US" i="1" dirty="0" smtClean="0"/>
          </a:p>
          <a:p>
            <a:pPr algn="just">
              <a:buNone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algn="just"/>
            <a:r>
              <a:rPr lang="fr-FR" b="1" dirty="0" err="1" smtClean="0"/>
              <a:t>Legland</a:t>
            </a:r>
            <a:r>
              <a:rPr lang="fr-FR" b="1" dirty="0" smtClean="0"/>
              <a:t> </a:t>
            </a:r>
            <a:r>
              <a:rPr lang="fr-FR" b="1" dirty="0" smtClean="0"/>
              <a:t>D., </a:t>
            </a:r>
            <a:r>
              <a:rPr lang="fr-FR" b="1" dirty="0" err="1" smtClean="0"/>
              <a:t>Kiêu</a:t>
            </a:r>
            <a:r>
              <a:rPr lang="fr-FR" b="1" dirty="0" smtClean="0"/>
              <a:t> K. and Devaux M.-F. (2007). </a:t>
            </a:r>
            <a:r>
              <a:rPr lang="fr-FR" dirty="0" smtClean="0"/>
              <a:t>Computation of Minkowski </a:t>
            </a:r>
            <a:r>
              <a:rPr lang="fr-FR" dirty="0" err="1" smtClean="0"/>
              <a:t>measures</a:t>
            </a:r>
            <a:r>
              <a:rPr lang="fr-FR" dirty="0" smtClean="0"/>
              <a:t> on 2D and 3D </a:t>
            </a:r>
            <a:r>
              <a:rPr lang="fr-FR" dirty="0" err="1" smtClean="0"/>
              <a:t>binary</a:t>
            </a:r>
            <a:r>
              <a:rPr lang="fr-FR" dirty="0" smtClean="0"/>
              <a:t> images. </a:t>
            </a:r>
            <a:r>
              <a:rPr lang="fr-FR" i="1" dirty="0" smtClean="0"/>
              <a:t>Image Anal. </a:t>
            </a:r>
            <a:r>
              <a:rPr lang="fr-FR" i="1" dirty="0" err="1" smtClean="0"/>
              <a:t>Stereol</a:t>
            </a:r>
            <a:r>
              <a:rPr lang="fr-FR" dirty="0" smtClean="0"/>
              <a:t>., 26, 83-92</a:t>
            </a:r>
          </a:p>
          <a:p>
            <a:pPr algn="just"/>
            <a:r>
              <a:rPr lang="fr-FR" b="1" dirty="0" err="1" smtClean="0"/>
              <a:t>Ohser</a:t>
            </a:r>
            <a:r>
              <a:rPr lang="fr-FR" b="1" dirty="0" smtClean="0"/>
              <a:t> J. and </a:t>
            </a:r>
            <a:r>
              <a:rPr lang="fr-FR" b="1" dirty="0" err="1" smtClean="0"/>
              <a:t>Mücklich</a:t>
            </a:r>
            <a:r>
              <a:rPr lang="fr-FR" b="1" dirty="0" smtClean="0"/>
              <a:t> F. (2000) </a:t>
            </a:r>
            <a:r>
              <a:rPr lang="fr-FR" dirty="0" smtClean="0"/>
              <a:t>‘</a:t>
            </a:r>
            <a:r>
              <a:rPr lang="fr-FR" i="1" dirty="0" err="1" smtClean="0"/>
              <a:t>Statistical</a:t>
            </a:r>
            <a:r>
              <a:rPr lang="fr-FR" i="1" dirty="0" smtClean="0"/>
              <a:t> </a:t>
            </a:r>
            <a:r>
              <a:rPr lang="fr-FR" i="1" dirty="0" err="1" smtClean="0"/>
              <a:t>Analysis</a:t>
            </a:r>
            <a:r>
              <a:rPr lang="fr-FR" i="1" dirty="0" smtClean="0"/>
              <a:t> of Microstructures in </a:t>
            </a:r>
            <a:r>
              <a:rPr lang="fr-FR" i="1" dirty="0" err="1" smtClean="0"/>
              <a:t>Materials</a:t>
            </a:r>
            <a:r>
              <a:rPr lang="fr-FR" i="1" dirty="0" smtClean="0"/>
              <a:t> Sciences</a:t>
            </a:r>
            <a:r>
              <a:rPr lang="fr-FR" dirty="0" smtClean="0"/>
              <a:t>’. J. </a:t>
            </a:r>
            <a:r>
              <a:rPr lang="fr-FR" dirty="0" err="1" smtClean="0"/>
              <a:t>Wiley</a:t>
            </a:r>
            <a:r>
              <a:rPr lang="fr-FR" dirty="0" smtClean="0"/>
              <a:t> &amp; </a:t>
            </a:r>
            <a:r>
              <a:rPr lang="fr-FR" dirty="0" smtClean="0"/>
              <a:t>Sons</a:t>
            </a:r>
          </a:p>
          <a:p>
            <a:pPr algn="just"/>
            <a:r>
              <a:rPr lang="en-US" b="1" dirty="0" smtClean="0"/>
              <a:t>Lehmann, G. &amp; </a:t>
            </a:r>
            <a:r>
              <a:rPr lang="en-US" b="1" dirty="0" err="1" smtClean="0"/>
              <a:t>Legland</a:t>
            </a:r>
            <a:r>
              <a:rPr lang="en-US" b="1" dirty="0" smtClean="0"/>
              <a:t>, </a:t>
            </a:r>
            <a:r>
              <a:rPr lang="en-US" b="1" dirty="0" smtClean="0"/>
              <a:t>D. (2009).</a:t>
            </a:r>
            <a:r>
              <a:rPr lang="en-US" dirty="0" smtClean="0"/>
              <a:t> Efficient </a:t>
            </a:r>
            <a:r>
              <a:rPr lang="en-US" dirty="0" smtClean="0"/>
              <a:t>N-Dimensional surface estimation using Crofton formula and run-length </a:t>
            </a:r>
            <a:r>
              <a:rPr lang="en-US" dirty="0" smtClean="0"/>
              <a:t>encoding. </a:t>
            </a:r>
            <a:r>
              <a:rPr lang="en-US" i="1" dirty="0" smtClean="0"/>
              <a:t>The </a:t>
            </a:r>
            <a:r>
              <a:rPr lang="en-US" i="1" dirty="0" smtClean="0"/>
              <a:t>Insight </a:t>
            </a:r>
            <a:r>
              <a:rPr lang="en-US" i="1" dirty="0" smtClean="0"/>
              <a:t>Journal</a:t>
            </a:r>
            <a:endParaRPr lang="fr-FR" dirty="0" smtClean="0"/>
          </a:p>
          <a:p>
            <a:pPr algn="just"/>
            <a:endParaRPr lang="en-US" b="1" dirty="0" smtClean="0"/>
          </a:p>
          <a:p>
            <a:pPr algn="just">
              <a:buNone/>
            </a:pPr>
            <a:r>
              <a:rPr lang="en-US" b="1" dirty="0" smtClean="0"/>
              <a:t>Applications</a:t>
            </a:r>
            <a:endParaRPr lang="en-US" b="1" dirty="0" smtClean="0"/>
          </a:p>
          <a:p>
            <a:pPr algn="just"/>
            <a:r>
              <a:rPr lang="en-US" b="1" dirty="0" err="1" smtClean="0"/>
              <a:t>Legland</a:t>
            </a:r>
            <a:r>
              <a:rPr lang="en-US" b="1" dirty="0" smtClean="0"/>
              <a:t>, D. &amp; </a:t>
            </a:r>
            <a:r>
              <a:rPr lang="en-US" b="1" dirty="0" err="1" smtClean="0"/>
              <a:t>Beaugrand</a:t>
            </a:r>
            <a:r>
              <a:rPr lang="en-US" b="1" dirty="0" smtClean="0"/>
              <a:t>, J. (2013)</a:t>
            </a:r>
            <a:r>
              <a:rPr lang="en-US" dirty="0" smtClean="0"/>
              <a:t> Automated clustering of </a:t>
            </a:r>
            <a:r>
              <a:rPr lang="en-US" dirty="0" err="1" smtClean="0"/>
              <a:t>lignocellulosic</a:t>
            </a:r>
            <a:r>
              <a:rPr lang="en-US" dirty="0" smtClean="0"/>
              <a:t> </a:t>
            </a:r>
            <a:r>
              <a:rPr lang="en-US" dirty="0" err="1" smtClean="0"/>
              <a:t>fibres</a:t>
            </a:r>
            <a:r>
              <a:rPr lang="en-US" dirty="0" smtClean="0"/>
              <a:t> based on </a:t>
            </a:r>
            <a:r>
              <a:rPr lang="en-US" dirty="0" err="1" smtClean="0"/>
              <a:t>morphometric</a:t>
            </a:r>
            <a:r>
              <a:rPr lang="en-US" dirty="0" smtClean="0"/>
              <a:t> features and using clustering of variables. </a:t>
            </a:r>
            <a:r>
              <a:rPr lang="en-US" i="1" dirty="0" smtClean="0"/>
              <a:t>Industrial Crops and Products, 45</a:t>
            </a:r>
            <a:r>
              <a:rPr lang="en-US" dirty="0" smtClean="0"/>
              <a:t>, 253 – 261</a:t>
            </a:r>
          </a:p>
          <a:p>
            <a:pPr algn="just"/>
            <a:r>
              <a:rPr lang="fr-FR" b="1" dirty="0" smtClean="0"/>
              <a:t>Devaux, M.-F., Bouchet, B., </a:t>
            </a:r>
            <a:r>
              <a:rPr lang="fr-FR" b="1" dirty="0" err="1" smtClean="0"/>
              <a:t>Legland</a:t>
            </a:r>
            <a:r>
              <a:rPr lang="fr-FR" b="1" dirty="0" smtClean="0"/>
              <a:t>, D., Guillon, F. &amp; </a:t>
            </a:r>
            <a:r>
              <a:rPr lang="fr-FR" b="1" dirty="0" err="1" smtClean="0"/>
              <a:t>Lahaye</a:t>
            </a:r>
            <a:r>
              <a:rPr lang="fr-FR" b="1" dirty="0" smtClean="0"/>
              <a:t>, M. (2008).</a:t>
            </a:r>
            <a:r>
              <a:rPr lang="fr-FR" dirty="0" smtClean="0"/>
              <a:t> Macro-vision and </a:t>
            </a:r>
            <a:r>
              <a:rPr lang="fr-FR" dirty="0" err="1" smtClean="0"/>
              <a:t>grey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granulometry</a:t>
            </a:r>
            <a:r>
              <a:rPr lang="fr-FR" dirty="0" smtClean="0"/>
              <a:t> for quantification of </a:t>
            </a:r>
            <a:r>
              <a:rPr lang="fr-FR" dirty="0" err="1" smtClean="0"/>
              <a:t>tomato</a:t>
            </a:r>
            <a:r>
              <a:rPr lang="fr-FR" dirty="0" smtClean="0"/>
              <a:t> pericarp structure. </a:t>
            </a:r>
            <a:r>
              <a:rPr lang="fr-FR" i="1" dirty="0" err="1" smtClean="0"/>
              <a:t>Postharvest</a:t>
            </a:r>
            <a:r>
              <a:rPr lang="fr-FR" i="1" dirty="0" smtClean="0"/>
              <a:t> </a:t>
            </a:r>
            <a:r>
              <a:rPr lang="fr-FR" i="1" dirty="0" err="1" smtClean="0"/>
              <a:t>Biol</a:t>
            </a:r>
            <a:r>
              <a:rPr lang="fr-FR" i="1" dirty="0" smtClean="0"/>
              <a:t>. </a:t>
            </a:r>
            <a:r>
              <a:rPr lang="fr-FR" i="1" dirty="0" err="1" smtClean="0"/>
              <a:t>Technol</a:t>
            </a:r>
            <a:r>
              <a:rPr lang="fr-FR" i="1" dirty="0" smtClean="0"/>
              <a:t>., 47</a:t>
            </a:r>
            <a:r>
              <a:rPr lang="fr-FR" dirty="0" smtClean="0"/>
              <a:t>, 199-209</a:t>
            </a:r>
          </a:p>
          <a:p>
            <a:pPr algn="just"/>
            <a:r>
              <a:rPr lang="en-US" b="1" dirty="0" smtClean="0"/>
              <a:t>Silva JVC, </a:t>
            </a:r>
            <a:r>
              <a:rPr lang="en-US" b="1" dirty="0" err="1" smtClean="0"/>
              <a:t>Legland</a:t>
            </a:r>
            <a:r>
              <a:rPr lang="en-US" b="1" dirty="0" smtClean="0"/>
              <a:t> D, </a:t>
            </a:r>
            <a:r>
              <a:rPr lang="en-US" b="1" dirty="0" err="1" smtClean="0"/>
              <a:t>Cauty</a:t>
            </a:r>
            <a:r>
              <a:rPr lang="en-US" b="1" dirty="0" smtClean="0"/>
              <a:t> C, </a:t>
            </a:r>
            <a:r>
              <a:rPr lang="en-US" b="1" dirty="0" err="1" smtClean="0"/>
              <a:t>Kolotuev</a:t>
            </a:r>
            <a:r>
              <a:rPr lang="en-US" b="1" dirty="0" smtClean="0"/>
              <a:t> I, Floury J. (2015)</a:t>
            </a:r>
            <a:r>
              <a:rPr lang="en-US" dirty="0" smtClean="0"/>
              <a:t>. Characterization of the microstructure of dairy systems using automated image analysis. </a:t>
            </a:r>
            <a:r>
              <a:rPr lang="en-US" i="1" dirty="0" smtClean="0"/>
              <a:t>Food Hydrocolloids, 44</a:t>
            </a:r>
            <a:r>
              <a:rPr lang="en-US" dirty="0" smtClean="0"/>
              <a:t>, 360 - 371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watershed</a:t>
            </a:r>
            <a:endParaRPr lang="fr-FR" dirty="0"/>
          </a:p>
        </p:txBody>
      </p:sp>
      <p:pic>
        <p:nvPicPr>
          <p:cNvPr id="1026" name="Picture 2" descr="D:\dlegland\colloques\2016_IAMPS\atelier\files-tp\appleCells-smooth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legland\colloques\2016_IAMPS\atelier\files-tp\appleCells-smooth-directio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legland\colloques\2016_IAMPS\atelier\files-tp\appleCells-smooth-directional-minusAttrFi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866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legland\colloques\2016_IAMPS\atelier\files-tp\Result of appleCells-smooth-directional-overlaid-dam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legland\colloques\2016_IAMPS\atelier\files-tp\appleCells-smooth-directional-overlaid-dam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dlegland\colloques\2016_IAMPS\atelier\files-tp\appleCells-smooth-directional-overlaid-dams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dlegland\colloques\2016_IAMPS\atelier\files-tp\Result of appleCells-smooth-directional-overlaid-dams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dlegland\colloques\2016_IAMPS\atelier\files-tp\appleCells-smooth-attrFil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51520" y="3800073"/>
            <a:ext cx="67197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Original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51520" y="6464369"/>
            <a:ext cx="167340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Attribute</a:t>
            </a:r>
            <a:r>
              <a:rPr lang="fr-FR" sz="1200" dirty="0" smtClean="0">
                <a:solidFill>
                  <a:schemeClr val="bg1"/>
                </a:solidFill>
              </a:rPr>
              <a:t> White Top Hat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224255" y="3799792"/>
            <a:ext cx="138480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Directional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</a:rPr>
              <a:t>filtering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56176" y="3799793"/>
            <a:ext cx="116506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</a:t>
            </a:r>
            <a:r>
              <a:rPr lang="fr-FR" sz="1200" dirty="0" smtClean="0">
                <a:solidFill>
                  <a:schemeClr val="bg1"/>
                </a:solidFill>
              </a:rPr>
              <a:t>. </a:t>
            </a:r>
            <a:r>
              <a:rPr lang="fr-FR" sz="1200" dirty="0" err="1" smtClean="0">
                <a:solidFill>
                  <a:schemeClr val="bg1"/>
                </a:solidFill>
              </a:rPr>
              <a:t>Filt</a:t>
            </a:r>
            <a:r>
              <a:rPr lang="fr-FR" sz="1200" dirty="0" smtClean="0">
                <a:solidFill>
                  <a:schemeClr val="bg1"/>
                </a:solidFill>
              </a:rPr>
              <a:t>. - AWTH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35" name="Picture 11" descr="D:\dlegland\colloques\2016_IAMPS\atelier\files-tp\appleCells-smooth-directional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9788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490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area opening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9635" name="Picture 3" descr="D:\dlegland\colloques\2016_MiFoBio\atelier\images\AuPbSn40_smooth_seuil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63388"/>
            <a:ext cx="4040188" cy="2774262"/>
          </a:xfrm>
          <a:prstGeom prst="rect">
            <a:avLst/>
          </a:prstGeom>
          <a:noFill/>
        </p:spPr>
      </p:pic>
      <p:pic>
        <p:nvPicPr>
          <p:cNvPr id="69636" name="Picture 4" descr="D:\dlegland\colloques\2016_MiFoBio\atelier\images\AuPbSn40_smooth_seuil-areaOpen.tif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762843"/>
            <a:ext cx="4041775" cy="2775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measurements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Geodesic</a:t>
            </a:r>
            <a:r>
              <a:rPr lang="fr-FR" dirty="0" smtClean="0"/>
              <a:t> distance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 smtClean="0"/>
              <a:t>Geodesic</a:t>
            </a:r>
            <a:r>
              <a:rPr lang="fr-FR" dirty="0" smtClean="0"/>
              <a:t> </a:t>
            </a:r>
            <a:r>
              <a:rPr lang="fr-FR" dirty="0" err="1" smtClean="0"/>
              <a:t>diameter</a:t>
            </a:r>
            <a:endParaRPr lang="fr-FR" dirty="0"/>
          </a:p>
        </p:txBody>
      </p:sp>
      <p:pic>
        <p:nvPicPr>
          <p:cNvPr id="3074" name="Picture 2" descr="D:\dlegland\dev\imagej\morphoLibJ\dev\doc\MorphoLibJ-manual\images\binary\36_manual1-geoddist-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93131"/>
            <a:ext cx="3842941" cy="3972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legland\dev\imagej\morphoLibJ\dev\doc\MorphoLibJ-manual\images\analysis\36_manual1-geodi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88659"/>
            <a:ext cx="3944788" cy="4077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5496" y="645333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chamfer</a:t>
            </a:r>
            <a:r>
              <a:rPr lang="fr-FR" dirty="0" smtClean="0"/>
              <a:t> distances)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745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Filtering and enhancement</a:t>
            </a:r>
          </a:p>
          <a:p>
            <a:pPr lvl="1"/>
            <a:r>
              <a:rPr lang="en-GB" dirty="0" smtClean="0"/>
              <a:t>Dilate/erode, open/close</a:t>
            </a:r>
          </a:p>
          <a:p>
            <a:pPr lvl="1"/>
            <a:r>
              <a:rPr lang="en-GB" dirty="0" smtClean="0"/>
              <a:t>Gradients, top hats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Morphological reconstruction</a:t>
            </a:r>
          </a:p>
          <a:p>
            <a:pPr lvl="1"/>
            <a:r>
              <a:rPr lang="en-GB" dirty="0" smtClean="0"/>
              <a:t>Principle</a:t>
            </a:r>
          </a:p>
          <a:p>
            <a:pPr lvl="1"/>
            <a:r>
              <a:rPr lang="en-GB" dirty="0" smtClean="0"/>
              <a:t>Applications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Segmentation</a:t>
            </a:r>
          </a:p>
          <a:p>
            <a:pPr lvl="1"/>
            <a:r>
              <a:rPr lang="en-GB" dirty="0" smtClean="0"/>
              <a:t>Watershed segmentation</a:t>
            </a:r>
          </a:p>
          <a:p>
            <a:pPr lvl="1"/>
            <a:r>
              <a:rPr lang="en-GB" dirty="0" smtClean="0"/>
              <a:t>Minima selection</a:t>
            </a:r>
          </a:p>
          <a:p>
            <a:pPr lvl="1"/>
            <a:r>
              <a:rPr lang="en-GB" dirty="0" smtClean="0"/>
              <a:t>Post-processing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Geometric measures</a:t>
            </a:r>
          </a:p>
          <a:p>
            <a:pPr lvl="1"/>
            <a:r>
              <a:rPr lang="en-GB" dirty="0" err="1" smtClean="0"/>
              <a:t>Stereology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Gray level </a:t>
            </a:r>
            <a:r>
              <a:rPr lang="en-GB" dirty="0" err="1" smtClean="0"/>
              <a:t>granulometry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Geodesic 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Binary erosion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structuring element </a:t>
            </a:r>
            <a:r>
              <a:rPr lang="en-GB" b="1" dirty="0" smtClean="0"/>
              <a:t>fit</a:t>
            </a:r>
            <a:r>
              <a:rPr lang="en-GB" dirty="0" smtClean="0"/>
              <a:t> 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images\binary-eros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Binary dilation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SE </a:t>
            </a:r>
            <a:r>
              <a:rPr lang="en-GB" b="1" dirty="0" smtClean="0"/>
              <a:t>hit </a:t>
            </a:r>
            <a:r>
              <a:rPr lang="en-GB" dirty="0" smtClean="0"/>
              <a:t>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5122" name="Picture 2" descr="D:\dlegland\colloques\2016_IAMPS\atelier\images\binary-dilat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Binary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r>
              <a:rPr lang="fr-FR" dirty="0" smtClean="0"/>
              <a:t> and </a:t>
            </a:r>
            <a:r>
              <a:rPr lang="fr-FR" dirty="0" err="1" smtClean="0"/>
              <a:t>closing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700807"/>
            <a:ext cx="3242857" cy="2699999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107504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Opening: </a:t>
            </a:r>
          </a:p>
          <a:p>
            <a:pPr lvl="1"/>
            <a:r>
              <a:rPr lang="en-GB" dirty="0" smtClean="0"/>
              <a:t>Erosion followed by dilation</a:t>
            </a:r>
          </a:p>
          <a:p>
            <a:pPr lvl="1"/>
            <a:r>
              <a:rPr lang="en-GB" dirty="0" smtClean="0"/>
              <a:t>Remove small objects</a:t>
            </a:r>
          </a:p>
          <a:p>
            <a:pPr lvl="1"/>
            <a:r>
              <a:rPr lang="en-GB" dirty="0" smtClean="0"/>
              <a:t>Separate components</a:t>
            </a:r>
            <a:endParaRPr lang="en-GB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4499992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Closing: </a:t>
            </a:r>
          </a:p>
          <a:p>
            <a:pPr lvl="1"/>
            <a:r>
              <a:rPr lang="en-GB" dirty="0" smtClean="0"/>
              <a:t>Dilation followed by erosion</a:t>
            </a:r>
          </a:p>
          <a:p>
            <a:pPr lvl="1"/>
            <a:r>
              <a:rPr lang="en-GB" dirty="0" smtClean="0"/>
              <a:t>Remove small holes</a:t>
            </a:r>
          </a:p>
          <a:p>
            <a:pPr lvl="1"/>
            <a:r>
              <a:rPr lang="en-GB" dirty="0" smtClean="0"/>
              <a:t>Merge components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059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1619</Words>
  <Application>Microsoft Office PowerPoint</Application>
  <PresentationFormat>Affichage à l'écran (4:3)</PresentationFormat>
  <Paragraphs>493</Paragraphs>
  <Slides>56</Slides>
  <Notes>4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58" baseType="lpstr">
      <vt:lpstr>Thème Office</vt:lpstr>
      <vt:lpstr>Équation</vt:lpstr>
      <vt:lpstr>Mathematical Morphology  for plant sciences</vt:lpstr>
      <vt:lpstr>Before we start...</vt:lpstr>
      <vt:lpstr>Mathematical Morphology?</vt:lpstr>
      <vt:lpstr>The MorphoLibJ library</vt:lpstr>
      <vt:lpstr>Typical Image processing workflow</vt:lpstr>
      <vt:lpstr>Outline</vt:lpstr>
      <vt:lpstr>Morphological filters Binary erosion</vt:lpstr>
      <vt:lpstr>Morphological filters Binary dilation</vt:lpstr>
      <vt:lpstr>Morphological filters Binary opening and closing</vt:lpstr>
      <vt:lpstr>Grey scale morphological filters  dilation &amp; erosion</vt:lpstr>
      <vt:lpstr>Grey scale morphological filters  closing &amp; opening</vt:lpstr>
      <vt:lpstr>Closing and opening for post-processing of segmentation</vt:lpstr>
      <vt:lpstr>Grey scale morphological filters top-hats (1)</vt:lpstr>
      <vt:lpstr>Grey scale morphological filters top-hats (2)</vt:lpstr>
      <vt:lpstr>Grey scale morphological filters  gradient(s)</vt:lpstr>
      <vt:lpstr>Morphological filters relationships</vt:lpstr>
      <vt:lpstr>Grey scale morphological filters  oriented filtering</vt:lpstr>
      <vt:lpstr>Morphological filters summary </vt:lpstr>
      <vt:lpstr>Morphological reconstruction introduction</vt:lpstr>
      <vt:lpstr>Morphological reconstruction introduction</vt:lpstr>
      <vt:lpstr>Morphological reconstruction grey level images</vt:lpstr>
      <vt:lpstr>Morphological reconstruction application examples</vt:lpstr>
      <vt:lpstr>Regional and extended extrema</vt:lpstr>
      <vt:lpstr>Regional and extended extrema</vt:lpstr>
      <vt:lpstr>Segmentation</vt:lpstr>
      <vt:lpstr>Connected components labelling</vt:lpstr>
      <vt:lpstr>Watershed-based segmentation</vt:lpstr>
      <vt:lpstr>Watershed limitations</vt:lpstr>
      <vt:lpstr>Example of watershed</vt:lpstr>
      <vt:lpstr>Example of watershed</vt:lpstr>
      <vt:lpstr>Watershed with markers</vt:lpstr>
      <vt:lpstr>Watershed with markers</vt:lpstr>
      <vt:lpstr>Watershed</vt:lpstr>
      <vt:lpstr>Implemented with GUI</vt:lpstr>
      <vt:lpstr>More on watershed : segmentation of contrasted object</vt:lpstr>
      <vt:lpstr>More on watershed:  separation of binary particles</vt:lpstr>
      <vt:lpstr>3D watershed</vt:lpstr>
      <vt:lpstr>Morphological segmentation summary</vt:lpstr>
      <vt:lpstr>Post-processing</vt:lpstr>
      <vt:lpstr>Image analysis</vt:lpstr>
      <vt:lpstr>La question</vt:lpstr>
      <vt:lpstr>Iamgea analysis </vt:lpstr>
      <vt:lpstr>Quantitative analysis of plant tissues</vt:lpstr>
      <vt:lpstr>Region analysis</vt:lpstr>
      <vt:lpstr>Validation of measurements</vt:lpstr>
      <vt:lpstr>Geodesic diameter</vt:lpstr>
      <vt:lpstr>Shape analysis</vt:lpstr>
      <vt:lpstr>Application: classification of hemp fibres based on morphological features</vt:lpstr>
      <vt:lpstr>Topology analysis: region adjacency graph (RAG)</vt:lpstr>
      <vt:lpstr>Morphological granulometry</vt:lpstr>
      <vt:lpstr>Mathematical morphology: granulometric curves</vt:lpstr>
      <vt:lpstr>Granulometric curve depending on distance to epidermis</vt:lpstr>
      <vt:lpstr>End </vt:lpstr>
      <vt:lpstr>Combining directional filtering + attribute filtering + watershed</vt:lpstr>
      <vt:lpstr>Morphological reconstruction area opening</vt:lpstr>
      <vt:lpstr>Geodesic measurements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Morphology  for plant sciences</dc:title>
  <dc:creator>David Legland</dc:creator>
  <cp:lastModifiedBy>David Legland</cp:lastModifiedBy>
  <cp:revision>55</cp:revision>
  <dcterms:created xsi:type="dcterms:W3CDTF">2016-08-15T13:54:00Z</dcterms:created>
  <dcterms:modified xsi:type="dcterms:W3CDTF">2016-10-04T22:56:38Z</dcterms:modified>
</cp:coreProperties>
</file>